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2" r:id="rId4"/>
    <p:sldId id="260" r:id="rId5"/>
    <p:sldId id="281" r:id="rId6"/>
    <p:sldId id="283" r:id="rId7"/>
    <p:sldId id="284" r:id="rId8"/>
    <p:sldId id="268" r:id="rId9"/>
    <p:sldId id="285" r:id="rId10"/>
    <p:sldId id="286" r:id="rId11"/>
    <p:sldId id="287" r:id="rId12"/>
    <p:sldId id="265" r:id="rId13"/>
    <p:sldId id="288" r:id="rId14"/>
    <p:sldId id="275" r:id="rId15"/>
    <p:sldId id="289" r:id="rId16"/>
    <p:sldId id="274" r:id="rId17"/>
    <p:sldId id="272" r:id="rId18"/>
    <p:sldId id="273" r:id="rId19"/>
    <p:sldId id="269" r:id="rId20"/>
    <p:sldId id="279" r:id="rId21"/>
    <p:sldId id="276" r:id="rId22"/>
    <p:sldId id="277" r:id="rId23"/>
    <p:sldId id="278" r:id="rId24"/>
    <p:sldId id="264" r:id="rId25"/>
    <p:sldId id="270" r:id="rId26"/>
    <p:sldId id="290" r:id="rId2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9" autoAdjust="0"/>
    <p:restoredTop sz="87136" autoAdjust="0"/>
  </p:normalViewPr>
  <p:slideViewPr>
    <p:cSldViewPr>
      <p:cViewPr varScale="1">
        <p:scale>
          <a:sx n="263" d="100"/>
          <a:sy n="263" d="100"/>
        </p:scale>
        <p:origin x="2616" y="24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2024-10-11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update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98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5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not full convinced this was so helpful?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47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Explanation from preface: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computation should be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the sense that the only effect of execution should be to produce a result: it should be free from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side effects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as I/O, assignments to mutable variables, redirecting pointers,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also show informal proof corresponding to this!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4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Odd order theorem (</a:t>
            </a:r>
            <a:r>
              <a:rPr lang="en-US" sz="2000" b="1" dirty="0" err="1" smtClean="0"/>
              <a:t>Feit</a:t>
            </a:r>
            <a:r>
              <a:rPr lang="en-US" sz="2000" b="1" dirty="0" smtClean="0"/>
              <a:t>-Thompson)</a:t>
            </a:r>
          </a:p>
          <a:p>
            <a:pPr lvl="1"/>
            <a:r>
              <a:rPr lang="en-US" sz="1800" dirty="0" smtClean="0"/>
              <a:t>Coq proof from 2012 introduced the Mathematical Components library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4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 bit about imp + security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4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2024-10-11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2024-10-11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2024-10-11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2024-10-11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2024-10-11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2024-10-11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2024-10-11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2024-10-11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2024-10-11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2024-10-11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2024-10-11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2024-10-11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mpi-sp-pap-2024-25.github.io/book-l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89479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Winter 2024-25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64000"/>
            <a:ext cx="9144000" cy="10795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Lecturers: </a:t>
            </a:r>
            <a:r>
              <a:rPr lang="en-US" sz="2800" dirty="0" smtClean="0">
                <a:solidFill>
                  <a:schemeClr val="tx1"/>
                </a:solidFill>
              </a:rPr>
              <a:t>C</a:t>
            </a:r>
            <a:r>
              <a:rPr lang="ro-RO" sz="2800" dirty="0">
                <a:solidFill>
                  <a:schemeClr val="tx1"/>
                </a:solidFill>
              </a:rPr>
              <a:t>ătălin </a:t>
            </a:r>
            <a:r>
              <a:rPr lang="ro-RO" sz="2800" dirty="0" smtClean="0">
                <a:solidFill>
                  <a:schemeClr val="tx1"/>
                </a:solidFill>
              </a:rPr>
              <a:t>Hrițcu</a:t>
            </a:r>
            <a:r>
              <a:rPr lang="en-US" sz="28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   TAs:</a:t>
            </a:r>
            <a:r>
              <a:rPr lang="en-US" sz="2800" dirty="0" smtClean="0">
                <a:solidFill>
                  <a:schemeClr val="tx1"/>
                </a:solidFill>
              </a:rPr>
              <a:t> Cezar Andrici</a:t>
            </a:r>
            <a:r>
              <a:rPr lang="en-US" sz="2800" dirty="0">
                <a:solidFill>
                  <a:schemeClr val="tx1"/>
                </a:solidFill>
              </a:rPr>
              <a:t> and Sebastian </a:t>
            </a:r>
            <a:r>
              <a:rPr lang="en-US" sz="2800" dirty="0" smtClean="0">
                <a:solidFill>
                  <a:schemeClr val="tx1"/>
                </a:solidFill>
              </a:rPr>
              <a:t>Harwig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00" y="114300"/>
            <a:ext cx="1758700" cy="1950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13647"/>
          <a:stretch/>
        </p:blipFill>
        <p:spPr>
          <a:xfrm>
            <a:off x="2558984" y="2154354"/>
            <a:ext cx="1710161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73" y="2154354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54354"/>
            <a:ext cx="1571213" cy="1607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73297"/>
            <a:ext cx="1600200" cy="15970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>
          <a:xfrm>
            <a:off x="457200" y="952500"/>
            <a:ext cx="4038600" cy="3771636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CompCert C compiler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2000" dirty="0"/>
              <a:t>verified in Coq to compile </a:t>
            </a:r>
            <a:r>
              <a:rPr lang="en-US" sz="2000" u="sng" dirty="0" smtClean="0"/>
              <a:t>correctly</a:t>
            </a:r>
            <a:endParaRPr lang="en-US" dirty="0" smtClean="0"/>
          </a:p>
          <a:p>
            <a:pPr marL="0" indent="-182880"/>
            <a:r>
              <a:rPr lang="en-US" sz="2000" dirty="0" smtClean="0"/>
              <a:t>each </a:t>
            </a:r>
            <a:r>
              <a:rPr lang="en-US" sz="2000" dirty="0"/>
              <a:t>language given a </a:t>
            </a:r>
            <a:r>
              <a:rPr lang="en-US" sz="2000" dirty="0" smtClean="0"/>
              <a:t>semantics</a:t>
            </a:r>
          </a:p>
          <a:p>
            <a:pPr marL="0" indent="-182880"/>
            <a:r>
              <a:rPr lang="en-US" sz="2000" dirty="0" smtClean="0"/>
              <a:t>transformations </a:t>
            </a:r>
            <a:r>
              <a:rPr lang="en-US" sz="2000" dirty="0"/>
              <a:t>and </a:t>
            </a:r>
            <a:r>
              <a:rPr lang="en-US" sz="2000" dirty="0" smtClean="0"/>
              <a:t>optimizations</a:t>
            </a:r>
          </a:p>
          <a:p>
            <a:pPr marL="457200" lvl="1"/>
            <a:r>
              <a:rPr lang="en-US" sz="1667" dirty="0" smtClean="0"/>
              <a:t>implemented </a:t>
            </a:r>
            <a:r>
              <a:rPr lang="en-US" sz="1667" dirty="0"/>
              <a:t>as pure </a:t>
            </a:r>
            <a:r>
              <a:rPr lang="en-US" sz="1667" dirty="0" smtClean="0"/>
              <a:t>functions</a:t>
            </a:r>
          </a:p>
          <a:p>
            <a:pPr marL="457200" lvl="1"/>
            <a:r>
              <a:rPr lang="en-US" sz="1667" dirty="0" smtClean="0"/>
              <a:t>proved </a:t>
            </a:r>
            <a:r>
              <a:rPr lang="en-US" sz="1667" dirty="0"/>
              <a:t>to preserve </a:t>
            </a:r>
            <a:r>
              <a:rPr lang="en-US" sz="1667" dirty="0" smtClean="0"/>
              <a:t>semantics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/>
              <a:t>Cezar</a:t>
            </a:r>
            <a:r>
              <a:rPr lang="en-US" sz="1800" dirty="0"/>
              <a:t>, </a:t>
            </a:r>
            <a:r>
              <a:rPr lang="en-US" sz="1800" dirty="0" smtClean="0"/>
              <a:t>Sebastian, C</a:t>
            </a:r>
            <a:r>
              <a:rPr lang="ro-RO" sz="1800" dirty="0"/>
              <a:t>ătălin</a:t>
            </a:r>
            <a:r>
              <a:rPr lang="en-US" sz="1800" dirty="0" smtClean="0"/>
              <a:t>, </a:t>
            </a:r>
            <a:r>
              <a:rPr lang="en-US" sz="1800" dirty="0"/>
              <a:t>et al building </a:t>
            </a:r>
            <a:r>
              <a:rPr lang="en-US" sz="1800" u="sng" dirty="0" smtClean="0"/>
              <a:t>secure</a:t>
            </a:r>
            <a:r>
              <a:rPr lang="en-US" sz="1800" dirty="0" smtClean="0"/>
              <a:t> compilers in </a:t>
            </a:r>
            <a:r>
              <a:rPr lang="en-US" sz="1800" dirty="0" smtClean="0"/>
              <a:t>Coq and F</a:t>
            </a:r>
            <a:r>
              <a:rPr lang="en-US" sz="1800" dirty="0"/>
              <a:t>*</a:t>
            </a:r>
          </a:p>
          <a:p>
            <a:pPr marL="457200" lvl="1"/>
            <a:r>
              <a:rPr lang="en-US" sz="1600" dirty="0" smtClean="0"/>
              <a:t>including </a:t>
            </a:r>
            <a:r>
              <a:rPr lang="en-US" sz="1600" dirty="0"/>
              <a:t>a secure variant of </a:t>
            </a:r>
            <a:r>
              <a:rPr lang="en-US" sz="1600" dirty="0" smtClean="0"/>
              <a:t>CompCert</a:t>
            </a:r>
            <a:endParaRPr lang="en-US" sz="1600" dirty="0"/>
          </a:p>
          <a:p>
            <a:pPr marL="457200" lvl="1"/>
            <a:r>
              <a:rPr lang="en-US" sz="1600" dirty="0" smtClean="0"/>
              <a:t>a </a:t>
            </a:r>
            <a:r>
              <a:rPr lang="en-US" sz="1600" dirty="0"/>
              <a:t>secure compiler from F* to </a:t>
            </a:r>
            <a:r>
              <a:rPr lang="en-US" sz="1600" dirty="0" smtClean="0"/>
              <a:t>OCaml</a:t>
            </a:r>
          </a:p>
          <a:p>
            <a:pPr marL="457200" lvl="1"/>
            <a:r>
              <a:rPr lang="en-US" sz="1600" dirty="0" smtClean="0"/>
              <a:t>side-channel defenses, etc.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"/>
          <a:stretch/>
        </p:blipFill>
        <p:spPr>
          <a:xfrm>
            <a:off x="4764814" y="1208491"/>
            <a:ext cx="4150586" cy="423980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38100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Why formalize programming </a:t>
            </a:r>
            <a:r>
              <a:rPr lang="en-US" sz="4000" b="1" dirty="0"/>
              <a:t>l</a:t>
            </a:r>
            <a:r>
              <a:rPr lang="en-US" sz="4000" b="1" dirty="0" smtClean="0"/>
              <a:t>anguages?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637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Secure information flow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3820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What does it mean that a program doesn't leak secrets?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Noninterference</a:t>
            </a:r>
            <a:r>
              <a:rPr lang="en-US" sz="2000" dirty="0" smtClean="0"/>
              <a:t> (for imperative programs):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secrets don't flow from secret variables to public variables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executing the program </a:t>
            </a:r>
            <a:r>
              <a:rPr lang="en-US" sz="1800" u="sng" dirty="0" smtClean="0"/>
              <a:t>twice</a:t>
            </a:r>
            <a:r>
              <a:rPr lang="en-US" sz="1800" dirty="0" smtClean="0"/>
              <a:t> with different initial values for the secret variables produces two final states whose public variables are still equal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Can be enforced </a:t>
            </a:r>
            <a:r>
              <a:rPr lang="en-US" sz="2000" b="1" u="sng" dirty="0" smtClean="0">
                <a:solidFill>
                  <a:schemeClr val="tx2"/>
                </a:solidFill>
              </a:rPr>
              <a:t>statically</a:t>
            </a:r>
            <a:r>
              <a:rPr lang="en-US" sz="2000" b="1" dirty="0" smtClean="0">
                <a:solidFill>
                  <a:schemeClr val="tx2"/>
                </a:solidFill>
              </a:rPr>
              <a:t> by </a:t>
            </a:r>
            <a:r>
              <a:rPr lang="en-US" sz="2000" b="1" u="sng" dirty="0" smtClean="0">
                <a:solidFill>
                  <a:schemeClr val="tx2"/>
                </a:solidFill>
              </a:rPr>
              <a:t>simple type system</a:t>
            </a:r>
            <a:endParaRPr lang="en-US" sz="2000" dirty="0" smtClean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Prevent explicit flows (simple taint tracking): public := </a:t>
            </a:r>
            <a:r>
              <a:rPr lang="en-US" sz="1800" dirty="0" smtClean="0"/>
              <a:t>2*secret + 1</a:t>
            </a:r>
            <a:endParaRPr lang="en-US" sz="1800" dirty="0" smtClean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Prevent implicit flows, via the control flow of the program:</a:t>
            </a:r>
            <a:br>
              <a:rPr lang="en-US" sz="1800" dirty="0" smtClean="0"/>
            </a:br>
            <a:r>
              <a:rPr lang="en-US" sz="1800" b="1" dirty="0" smtClean="0"/>
              <a:t>if</a:t>
            </a:r>
            <a:r>
              <a:rPr lang="en-US" sz="1800" dirty="0" smtClean="0"/>
              <a:t> </a:t>
            </a:r>
            <a:r>
              <a:rPr lang="en-US" sz="1800" dirty="0" smtClean="0"/>
              <a:t>secret=0 </a:t>
            </a:r>
            <a:r>
              <a:rPr lang="en-US" sz="1800" b="1" dirty="0" smtClean="0"/>
              <a:t>then</a:t>
            </a:r>
            <a:r>
              <a:rPr lang="en-US" sz="1800" dirty="0" smtClean="0"/>
              <a:t> public := </a:t>
            </a:r>
            <a:r>
              <a:rPr lang="en-US" sz="1800" dirty="0" smtClean="0"/>
              <a:t>0 </a:t>
            </a:r>
            <a:r>
              <a:rPr lang="en-US" sz="1800" b="1" dirty="0" smtClean="0"/>
              <a:t>else</a:t>
            </a:r>
            <a:r>
              <a:rPr lang="en-US" sz="1800" dirty="0" smtClean="0"/>
              <a:t> public := </a:t>
            </a:r>
            <a:r>
              <a:rPr lang="en-US" sz="1800" dirty="0" smtClean="0"/>
              <a:t>1</a:t>
            </a:r>
            <a:endParaRPr lang="en-US" sz="1800" dirty="0" smtClean="0"/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Can also be enforced </a:t>
            </a:r>
            <a:r>
              <a:rPr lang="en-US" sz="2000" b="1" u="sng" dirty="0" smtClean="0">
                <a:solidFill>
                  <a:schemeClr val="tx2"/>
                </a:solidFill>
              </a:rPr>
              <a:t>dynamically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e.g. Secure Multi-Execution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62800" y="226316"/>
            <a:ext cx="1995246" cy="1909568"/>
            <a:chOff x="7162800" y="222020"/>
            <a:chExt cx="1995246" cy="1909568"/>
          </a:xfrm>
        </p:grpSpPr>
        <p:sp>
          <p:nvSpPr>
            <p:cNvPr id="5" name="TextBox 4"/>
            <p:cNvSpPr txBox="1"/>
            <p:nvPr/>
          </p:nvSpPr>
          <p:spPr>
            <a:xfrm>
              <a:off x="7162800" y="457200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610" y="457199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74591" y="1501762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04401" y="1501761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14" name="Straight Arrow Connector 13"/>
            <p:cNvCxnSpPr>
              <a:stCxn id="5" idx="2"/>
              <a:endCxn id="12" idx="0"/>
            </p:cNvCxnSpPr>
            <p:nvPr/>
          </p:nvCxnSpPr>
          <p:spPr>
            <a:xfrm>
              <a:off x="7476348" y="894243"/>
              <a:ext cx="11791" cy="6075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2"/>
              <a:endCxn id="13" idx="0"/>
            </p:cNvCxnSpPr>
            <p:nvPr/>
          </p:nvCxnSpPr>
          <p:spPr>
            <a:xfrm>
              <a:off x="8407697" y="898538"/>
              <a:ext cx="11791" cy="6032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1791" y="848213"/>
              <a:ext cx="609600" cy="6757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51642" y="222020"/>
              <a:ext cx="101867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initial state</a:t>
              </a:r>
              <a:endParaRPr lang="en-US" sz="1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03572" y="1862604"/>
              <a:ext cx="92249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final state</a:t>
              </a:r>
              <a:endParaRPr lang="en-US" sz="1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0" y="948204"/>
              <a:ext cx="776046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chemeClr val="accent1"/>
                  </a:solidFill>
                </a:rPr>
                <a:t>allowed</a:t>
              </a:r>
              <a:br>
                <a:rPr lang="en-US" sz="1400" b="1" dirty="0" smtClean="0">
                  <a:solidFill>
                    <a:schemeClr val="accent1"/>
                  </a:solidFill>
                </a:rPr>
              </a:br>
              <a:r>
                <a:rPr lang="en-US" sz="1400" b="1" dirty="0" smtClean="0">
                  <a:solidFill>
                    <a:schemeClr val="accent1"/>
                  </a:solidFill>
                </a:rPr>
                <a:t>flows</a:t>
              </a:r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57177" y="4163616"/>
            <a:ext cx="3424823" cy="1519390"/>
            <a:chOff x="5309751" y="423710"/>
            <a:chExt cx="3424823" cy="1519390"/>
          </a:xfrm>
        </p:grpSpPr>
        <p:sp>
          <p:nvSpPr>
            <p:cNvPr id="17" name="TextBox 16"/>
            <p:cNvSpPr txBox="1"/>
            <p:nvPr/>
          </p:nvSpPr>
          <p:spPr>
            <a:xfrm>
              <a:off x="7162800" y="457200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92610" y="457199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74591" y="1501762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04401" y="1501761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22" name="Straight Arrow Connector 21"/>
            <p:cNvCxnSpPr>
              <a:stCxn id="17" idx="2"/>
              <a:endCxn id="20" idx="0"/>
            </p:cNvCxnSpPr>
            <p:nvPr/>
          </p:nvCxnSpPr>
          <p:spPr>
            <a:xfrm>
              <a:off x="7476348" y="894243"/>
              <a:ext cx="11791" cy="60751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2"/>
              <a:endCxn id="21" idx="0"/>
            </p:cNvCxnSpPr>
            <p:nvPr/>
          </p:nvCxnSpPr>
          <p:spPr>
            <a:xfrm>
              <a:off x="8407697" y="898538"/>
              <a:ext cx="11791" cy="6032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91574" y="848213"/>
              <a:ext cx="609600" cy="6757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309751" y="531388"/>
              <a:ext cx="101867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initial state</a:t>
              </a:r>
              <a:endParaRPr lang="en-US" sz="1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9828" y="1598188"/>
              <a:ext cx="92249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final state</a:t>
              </a:r>
              <a:endParaRPr lang="en-US" sz="1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2228" y="423710"/>
              <a:ext cx="737573" cy="60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dummy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6753374" y="992411"/>
              <a:ext cx="466953" cy="59119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877058" y="962255"/>
              <a:ext cx="638316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rgbClr val="C00000"/>
                  </a:solidFill>
                </a:rPr>
                <a:t>public</a:t>
              </a:r>
              <a:br>
                <a:rPr lang="en-US" sz="1400" b="1" dirty="0" smtClean="0">
                  <a:solidFill>
                    <a:srgbClr val="C00000"/>
                  </a:solidFill>
                </a:rPr>
              </a:br>
              <a:r>
                <a:rPr lang="en-US" sz="1400" b="1" dirty="0" smtClean="0">
                  <a:solidFill>
                    <a:srgbClr val="C00000"/>
                  </a:solidFill>
                </a:rPr>
                <a:t>exec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21777" y="870194"/>
              <a:ext cx="635109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chemeClr val="tx2"/>
                  </a:solidFill>
                </a:rPr>
                <a:t>secret</a:t>
              </a:r>
              <a:br>
                <a:rPr lang="en-US" sz="1400" b="1" dirty="0" smtClean="0">
                  <a:solidFill>
                    <a:schemeClr val="tx2"/>
                  </a:solidFill>
                </a:rPr>
              </a:br>
              <a:r>
                <a:rPr lang="en-US" sz="1400" b="1" dirty="0" smtClean="0">
                  <a:solidFill>
                    <a:schemeClr val="tx2"/>
                  </a:solidFill>
                </a:rPr>
                <a:t>exec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In this course you will learn ...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to 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to 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proof automation, ...</a:t>
            </a:r>
            <a:endParaRPr lang="en-US" sz="2000" dirty="0"/>
          </a:p>
          <a:p>
            <a:r>
              <a:rPr lang="en-US" sz="2400" b="1" dirty="0" smtClean="0">
                <a:solidFill>
                  <a:schemeClr val="tx2"/>
                </a:solidFill>
              </a:rPr>
              <a:t>about the Curry-Howard correspondence</a:t>
            </a:r>
            <a:r>
              <a:rPr lang="en-US" sz="2400" dirty="0" smtClean="0"/>
              <a:t> (optional for BSc)</a:t>
            </a:r>
            <a:endParaRPr lang="en-US" sz="2400" dirty="0"/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to formalize a simple imperative programming language</a:t>
            </a:r>
          </a:p>
          <a:p>
            <a:pPr lvl="1"/>
            <a:r>
              <a:rPr lang="en-US" sz="2066" dirty="0" smtClean="0"/>
              <a:t>syntax and operational semantics (evaluation derivations)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about secure information-flow</a:t>
            </a:r>
          </a:p>
          <a:p>
            <a:pPr lvl="1"/>
            <a:r>
              <a:rPr lang="en-US" sz="2066" dirty="0" smtClean="0"/>
              <a:t>enforcing noninterference statically or dynamically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4300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4" r="-4644" b="21495"/>
          <a:stretch/>
        </p:blipFill>
        <p:spPr>
          <a:xfrm>
            <a:off x="6172200" y="2912107"/>
            <a:ext cx="2514600" cy="2383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0100"/>
          </a:xfrm>
        </p:spPr>
        <p:txBody>
          <a:bodyPr/>
          <a:lstStyle/>
          <a:p>
            <a:r>
              <a:rPr lang="en-US" b="1" dirty="0" smtClean="0"/>
              <a:t>This course is </a:t>
            </a:r>
            <a:r>
              <a:rPr lang="en-US" sz="4000" b="1" dirty="0" smtClean="0"/>
              <a:t>very </a:t>
            </a:r>
            <a:r>
              <a:rPr lang="en-US" sz="4000" b="1" dirty="0"/>
              <a:t>hands </a:t>
            </a:r>
            <a:r>
              <a:rPr lang="en-US" sz="4000" b="1" dirty="0" smtClean="0"/>
              <a:t>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3962400"/>
          </a:xfrm>
        </p:spPr>
        <p:txBody>
          <a:bodyPr>
            <a:normAutofit/>
          </a:bodyPr>
          <a:lstStyle/>
          <a:p>
            <a:r>
              <a:rPr lang="en-US" sz="2334" b="1" dirty="0" smtClean="0"/>
              <a:t>Coq is your personal proof assistant</a:t>
            </a:r>
          </a:p>
          <a:p>
            <a:pPr lvl="1"/>
            <a:r>
              <a:rPr lang="en-US" sz="2000" dirty="0" smtClean="0"/>
              <a:t>Taking gamification to the next level!</a:t>
            </a:r>
          </a:p>
          <a:p>
            <a:r>
              <a:rPr lang="en-US" sz="2400" b="1" dirty="0" smtClean="0"/>
              <a:t>Course based on two textbooks</a:t>
            </a:r>
          </a:p>
          <a:p>
            <a:pPr lvl="1"/>
            <a:r>
              <a:rPr lang="en-US" sz="2000" dirty="0"/>
              <a:t>lots of exercises in Coq</a:t>
            </a:r>
            <a:endParaRPr lang="en-US" sz="2000" dirty="0" smtClean="0"/>
          </a:p>
          <a:p>
            <a:pPr lvl="1"/>
            <a:r>
              <a:rPr lang="en-US" sz="2000" dirty="0" smtClean="0"/>
              <a:t>our Logical Foundations </a:t>
            </a:r>
            <a:r>
              <a:rPr lang="en-US" sz="2000" dirty="0"/>
              <a:t>version available at:</a:t>
            </a:r>
            <a:br>
              <a:rPr lang="en-US" sz="2000" dirty="0"/>
            </a:b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mpi-sp-pap-2024-25.github.io/book-lf</a:t>
            </a:r>
            <a:endParaRPr lang="en-US" sz="2000" dirty="0" smtClean="0"/>
          </a:p>
          <a:p>
            <a:r>
              <a:rPr lang="en-US" sz="2400" b="1" dirty="0" smtClean="0">
                <a:solidFill>
                  <a:schemeClr val="tx2"/>
                </a:solidFill>
              </a:rPr>
              <a:t>You will understand </a:t>
            </a:r>
            <a:r>
              <a:rPr lang="en-US" sz="2400" b="1" u="sng" dirty="0" smtClean="0">
                <a:solidFill>
                  <a:schemeClr val="tx2"/>
                </a:solidFill>
              </a:rPr>
              <a:t>proving</a:t>
            </a:r>
          </a:p>
          <a:p>
            <a:pPr lvl="1"/>
            <a:r>
              <a:rPr lang="en-US" sz="2000" dirty="0" smtClean="0"/>
              <a:t>It's not hard, it's just programming!</a:t>
            </a:r>
          </a:p>
          <a:p>
            <a:pPr lvl="1"/>
            <a:r>
              <a:rPr lang="en-US" sz="2000" dirty="0" smtClean="0"/>
              <a:t>If you like programming,</a:t>
            </a:r>
            <a:br>
              <a:rPr lang="en-US" sz="2000" dirty="0" smtClean="0"/>
            </a:br>
            <a:r>
              <a:rPr lang="en-US" sz="2000" dirty="0" smtClean="0"/>
              <a:t>you will like formal proofs too!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Advice: </a:t>
            </a:r>
            <a:r>
              <a:rPr lang="en-US" sz="2400" b="1" dirty="0" smtClean="0">
                <a:solidFill>
                  <a:schemeClr val="tx2"/>
                </a:solidFill>
              </a:rPr>
              <a:t>ask </a:t>
            </a:r>
            <a:r>
              <a:rPr lang="en-US" sz="2400" b="1" dirty="0">
                <a:solidFill>
                  <a:schemeClr val="tx2"/>
                </a:solidFill>
              </a:rPr>
              <a:t>questions, </a:t>
            </a:r>
            <a:r>
              <a:rPr lang="en-US" sz="2400" b="1" dirty="0" smtClean="0">
                <a:solidFill>
                  <a:schemeClr val="tx2"/>
                </a:solidFill>
              </a:rPr>
              <a:t>interact</a:t>
            </a:r>
            <a:endParaRPr lang="en-US" sz="2334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7" y="882438"/>
            <a:ext cx="2298781" cy="18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lectures: roughly first 1/2 Clara, second 1/2 </a:t>
            </a:r>
            <a:r>
              <a:rPr lang="en-US" sz="2800" dirty="0"/>
              <a:t>C</a:t>
            </a:r>
            <a:r>
              <a:rPr lang="ro-RO" sz="2800" dirty="0"/>
              <a:t>ătălin</a:t>
            </a:r>
            <a:endParaRPr lang="en-US" dirty="0" smtClean="0"/>
          </a:p>
          <a:p>
            <a:r>
              <a:rPr lang="en-US" dirty="0" smtClean="0"/>
              <a:t>Vacation 21 Dec to 6 Jan, so no lecture, no tutorials</a:t>
            </a:r>
            <a:endParaRPr lang="en-US" strike="sngStrike" dirty="0"/>
          </a:p>
          <a:p>
            <a:r>
              <a:rPr lang="en-US" dirty="0"/>
              <a:t>We hope for a mostly in-person course</a:t>
            </a:r>
          </a:p>
          <a:p>
            <a:pPr lvl="1"/>
            <a:r>
              <a:rPr lang="en-US" b="1" dirty="0"/>
              <a:t>So please attend physically whenever possible!</a:t>
            </a:r>
          </a:p>
          <a:p>
            <a:pPr lvl="1"/>
            <a:r>
              <a:rPr lang="en-US" dirty="0"/>
              <a:t>When you </a:t>
            </a:r>
            <a:r>
              <a:rPr lang="en-US" b="1" u="sng" dirty="0"/>
              <a:t>really cannot</a:t>
            </a:r>
            <a:r>
              <a:rPr lang="en-US" dirty="0"/>
              <a:t> attend physically</a:t>
            </a:r>
            <a:br>
              <a:rPr lang="en-US" dirty="0"/>
            </a:br>
            <a:r>
              <a:rPr lang="en-US" dirty="0"/>
              <a:t>you can use Zoom or watch the </a:t>
            </a:r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course, so exercising </a:t>
            </a:r>
            <a:r>
              <a:rPr lang="en-US" sz="2000" b="1" u="sng" dirty="0" smtClean="0"/>
              <a:t>strongly</a:t>
            </a:r>
            <a:r>
              <a:rPr lang="en-US" sz="2000" b="1" dirty="0" smtClean="0"/>
              <a:t> recommended</a:t>
            </a:r>
          </a:p>
          <a:p>
            <a:pPr lvl="1"/>
            <a:r>
              <a:rPr lang="en-US" sz="1800" dirty="0" smtClean="0"/>
              <a:t>you will learn the most by writing programs and proofs in Coq</a:t>
            </a:r>
          </a:p>
          <a:p>
            <a:pPr lvl="1"/>
            <a:r>
              <a:rPr lang="en-US" sz="1800" dirty="0" smtClean="0"/>
              <a:t>very </a:t>
            </a:r>
            <a:r>
              <a:rPr lang="en-US" sz="1800" dirty="0"/>
              <a:t>strong correlation between </a:t>
            </a:r>
            <a:r>
              <a:rPr lang="en-US" sz="1800" dirty="0"/>
              <a:t>exercise </a:t>
            </a:r>
            <a:r>
              <a:rPr lang="en-US" sz="1800" dirty="0" smtClean="0"/>
              <a:t>s</a:t>
            </a:r>
            <a:r>
              <a:rPr lang="en-US" sz="1800" dirty="0" smtClean="0"/>
              <a:t>cores </a:t>
            </a:r>
            <a:r>
              <a:rPr lang="en-US" sz="1800" dirty="0" smtClean="0"/>
              <a:t>and </a:t>
            </a:r>
            <a:r>
              <a:rPr lang="en-US" sz="1800" dirty="0"/>
              <a:t>exam scores</a:t>
            </a:r>
            <a:endParaRPr lang="en-US" sz="1666" b="1" dirty="0" smtClean="0"/>
          </a:p>
          <a:p>
            <a:r>
              <a:rPr lang="en-US" sz="2000" b="1" dirty="0"/>
              <a:t>Exercises count for up to 20% of bonus points</a:t>
            </a:r>
            <a:endParaRPr lang="en-US" sz="2000" dirty="0"/>
          </a:p>
          <a:p>
            <a:pPr lvl="1"/>
            <a:r>
              <a:rPr lang="en-US" sz="2000" dirty="0"/>
              <a:t>not required to do the optional exercises; they don't count for </a:t>
            </a:r>
            <a:r>
              <a:rPr lang="en-US" sz="2000" dirty="0" smtClean="0"/>
              <a:t>grade</a:t>
            </a:r>
            <a:endParaRPr lang="en-US" sz="2000" b="1" dirty="0" smtClean="0"/>
          </a:p>
          <a:p>
            <a:r>
              <a:rPr lang="en-US" sz="2000" b="1" dirty="0" smtClean="0"/>
              <a:t>New exercise sheet will be released on Moodle after most courses</a:t>
            </a:r>
          </a:p>
          <a:p>
            <a:pPr lvl="1"/>
            <a:r>
              <a:rPr lang="en-US" sz="1800" dirty="0" smtClean="0"/>
              <a:t>1(-2) Coq file(s) with holes you have to fill (basically 1-2 book chapters)</a:t>
            </a:r>
          </a:p>
          <a:p>
            <a:pPr lvl="1"/>
            <a:r>
              <a:rPr lang="en-US" sz="1800" dirty="0" smtClean="0"/>
              <a:t>there will be around 10 exercise sheets in total</a:t>
            </a:r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on Moodle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Wednesday at 23:59</a:t>
            </a:r>
          </a:p>
          <a:p>
            <a:r>
              <a:rPr lang="en-US" sz="2000" b="1" dirty="0" smtClean="0"/>
              <a:t>Exercises are individual, please don't share </a:t>
            </a:r>
            <a:r>
              <a:rPr lang="en-US" sz="2000" b="1" dirty="0" smtClean="0"/>
              <a:t>solutions </a:t>
            </a:r>
            <a:r>
              <a:rPr lang="en-US" sz="2000" b="1" dirty="0" smtClean="0"/>
              <a:t>in any way!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8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610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Cezar Andrici and Sebastian </a:t>
            </a:r>
            <a:r>
              <a:rPr lang="en-US" sz="2400" dirty="0" smtClean="0"/>
              <a:t>Harwig</a:t>
            </a:r>
          </a:p>
          <a:p>
            <a:r>
              <a:rPr lang="en-US" sz="2400" b="1" dirty="0" smtClean="0"/>
              <a:t>Wednesday 14:15-15:45</a:t>
            </a:r>
          </a:p>
          <a:p>
            <a:r>
              <a:rPr lang="en-US" sz="2400" dirty="0" smtClean="0"/>
              <a:t>You can come and ask existing questions</a:t>
            </a:r>
          </a:p>
          <a:p>
            <a:pPr lvl="1"/>
            <a:r>
              <a:rPr lang="en-US" sz="2066" dirty="0" smtClean="0"/>
              <a:t>Can </a:t>
            </a:r>
            <a:r>
              <a:rPr lang="en-US" sz="2066" dirty="0"/>
              <a:t>also ask about old </a:t>
            </a:r>
            <a:r>
              <a:rPr lang="en-US" sz="2066" dirty="0" smtClean="0"/>
              <a:t>assignments, but </a:t>
            </a:r>
            <a:r>
              <a:rPr lang="en-US" sz="2066" dirty="0"/>
              <a:t>solutions anyway on </a:t>
            </a:r>
            <a:r>
              <a:rPr lang="en-US" sz="2066" dirty="0" smtClean="0"/>
              <a:t>Moodle</a:t>
            </a:r>
            <a:endParaRPr lang="en-US" sz="2400" dirty="0" smtClean="0"/>
          </a:p>
          <a:p>
            <a:r>
              <a:rPr lang="en-US" sz="2400" dirty="0" smtClean="0"/>
              <a:t>You 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an exercise sheet and don't have any questions, then no problem, you are not forced to come</a:t>
            </a:r>
          </a:p>
          <a:p>
            <a:r>
              <a:rPr lang="en-US" sz="2400" dirty="0" smtClean="0"/>
              <a:t>Zoom participation in Q&amp;A sessions </a:t>
            </a:r>
            <a:r>
              <a:rPr lang="en-US" sz="2400" dirty="0" smtClean="0"/>
              <a:t>possible (same Zoom room)</a:t>
            </a:r>
            <a:endParaRPr lang="en-US" sz="2400" dirty="0" smtClean="0"/>
          </a:p>
          <a:p>
            <a:pPr lvl="1"/>
            <a:r>
              <a:rPr lang="en-US" sz="2066" dirty="0"/>
              <a:t>if you </a:t>
            </a:r>
            <a:r>
              <a:rPr lang="en-US" sz="2066" dirty="0" smtClean="0"/>
              <a:t>cannot </a:t>
            </a:r>
            <a:r>
              <a:rPr lang="en-US" sz="2066" dirty="0"/>
              <a:t>make it in </a:t>
            </a:r>
            <a:r>
              <a:rPr lang="en-US" sz="2066" dirty="0" smtClean="0"/>
              <a:t>person, but </a:t>
            </a:r>
            <a:r>
              <a:rPr lang="en-US" sz="2066" dirty="0" smtClean="0"/>
              <a:t>in-person participants get priority</a:t>
            </a:r>
            <a:endParaRPr lang="en-US" sz="2066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Thu, 28 November</a:t>
            </a:r>
            <a:endParaRPr lang="en-US" strike="sngStrike" dirty="0" smtClean="0"/>
          </a:p>
          <a:p>
            <a:pPr lvl="2"/>
            <a:r>
              <a:rPr lang="en-US" sz="2000" dirty="0" smtClean="0"/>
              <a:t>time: 10:30-11:30</a:t>
            </a:r>
            <a:endParaRPr lang="en-US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100% of the grade</a:t>
            </a:r>
          </a:p>
          <a:p>
            <a:pPr lvl="1"/>
            <a:r>
              <a:rPr lang="en-US" dirty="0" smtClean="0"/>
              <a:t>date: 21 February</a:t>
            </a:r>
          </a:p>
          <a:p>
            <a:pPr lvl="1"/>
            <a:r>
              <a:rPr lang="en-US" dirty="0" smtClean="0"/>
              <a:t>re-exam: 26 March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Credit and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45514" y="2756049"/>
            <a:ext cx="1369286" cy="1600209"/>
            <a:chOff x="2745514" y="2756049"/>
            <a:chExt cx="1369286" cy="1600209"/>
          </a:xfrm>
        </p:grpSpPr>
        <p:sp>
          <p:nvSpPr>
            <p:cNvPr id="23" name="Rectangle 22"/>
            <p:cNvSpPr/>
            <p:nvPr/>
          </p:nvSpPr>
          <p:spPr>
            <a:xfrm>
              <a:off x="2895600" y="3518058"/>
              <a:ext cx="381000" cy="838200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45514" y="2756049"/>
              <a:ext cx="1369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7030A0"/>
                  </a:solidFill>
                </a:rPr>
                <a:t>Midterm</a:t>
              </a:r>
              <a:br>
                <a:rPr lang="en-US" b="1" dirty="0" smtClean="0">
                  <a:solidFill>
                    <a:srgbClr val="7030A0"/>
                  </a:solidFill>
                </a:rPr>
              </a:br>
              <a:r>
                <a:rPr lang="en-US" b="1" dirty="0" smtClean="0">
                  <a:solidFill>
                    <a:srgbClr val="7030A0"/>
                  </a:solidFill>
                </a:rPr>
                <a:t>(10% bonus)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25" name="Left Brace 24"/>
            <p:cNvSpPr/>
            <p:nvPr/>
          </p:nvSpPr>
          <p:spPr>
            <a:xfrm rot="5400000">
              <a:off x="3008357" y="3243225"/>
              <a:ext cx="152400" cy="377914"/>
            </a:xfrm>
            <a:prstGeom prst="leftBrace">
              <a:avLst/>
            </a:prstGeom>
            <a:ln w="25400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462316" y="4621768"/>
            <a:ext cx="589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Adding up </a:t>
            </a:r>
            <a:r>
              <a:rPr lang="en-US" b="1" dirty="0" smtClean="0"/>
              <a:t>everything, y</a:t>
            </a:r>
            <a:r>
              <a:rPr lang="en-US" b="1" dirty="0" smtClean="0"/>
              <a:t>ou </a:t>
            </a:r>
            <a:r>
              <a:rPr lang="en-US" b="1" dirty="0" smtClean="0"/>
              <a:t>need 50% </a:t>
            </a:r>
            <a:r>
              <a:rPr lang="en-US" b="1" dirty="0" smtClean="0"/>
              <a:t>to </a:t>
            </a:r>
            <a:r>
              <a:rPr lang="en-US" b="1" dirty="0" smtClean="0"/>
              <a:t>pass and get </a:t>
            </a:r>
            <a:r>
              <a:rPr lang="en-US" b="1" dirty="0" smtClean="0"/>
              <a:t>credit,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2438400" y="5002768"/>
            <a:ext cx="463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</a:t>
            </a:r>
            <a:r>
              <a:rPr lang="en-US" b="1" dirty="0" smtClean="0"/>
              <a:t>y</a:t>
            </a:r>
            <a:r>
              <a:rPr lang="en-US" b="1" dirty="0" smtClean="0"/>
              <a:t>ou </a:t>
            </a:r>
            <a:r>
              <a:rPr lang="en-US" b="1" dirty="0" smtClean="0"/>
              <a:t>need </a:t>
            </a:r>
            <a:r>
              <a:rPr lang="en-US" b="1" dirty="0" smtClean="0"/>
              <a:t>at least 95% to </a:t>
            </a:r>
            <a:r>
              <a:rPr lang="en-US" b="1" dirty="0" smtClean="0"/>
              <a:t>get highest </a:t>
            </a:r>
            <a:r>
              <a:rPr lang="en-US" b="1" dirty="0" smtClean="0"/>
              <a:t>grade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459261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r>
              <a:rPr lang="en-US" sz="1800" dirty="0" smtClean="0"/>
              <a:t>attendance </a:t>
            </a:r>
            <a:r>
              <a:rPr lang="en-US" sz="1800" dirty="0" smtClean="0"/>
              <a:t>requirement is</a:t>
            </a:r>
            <a:br>
              <a:rPr lang="en-US" sz="1800" dirty="0" smtClean="0"/>
            </a:br>
            <a:r>
              <a:rPr lang="en-US" sz="1800" dirty="0" smtClean="0"/>
              <a:t>50</a:t>
            </a:r>
            <a:r>
              <a:rPr lang="en-US" sz="1800" dirty="0" smtClean="0"/>
              <a:t>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r>
              <a:rPr lang="en-US" sz="2000" dirty="0" smtClean="0"/>
              <a:t>Computer Science BSc and MSc</a:t>
            </a:r>
          </a:p>
          <a:p>
            <a:r>
              <a:rPr lang="en-US" sz="2000" dirty="0" smtClean="0"/>
              <a:t>IT Security BSc* and MSc</a:t>
            </a:r>
          </a:p>
          <a:p>
            <a:pPr marL="380985" lvl="1" indent="0">
              <a:buNone/>
            </a:pPr>
            <a:r>
              <a:rPr lang="en-US" sz="1666" dirty="0" smtClean="0"/>
              <a:t>*ITS BSc only as "free elective" (sorry!)</a:t>
            </a:r>
          </a:p>
          <a:p>
            <a:r>
              <a:rPr lang="en-US" sz="2000" dirty="0" smtClean="0"/>
              <a:t>Mathematics MSc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460342" y="1943100"/>
            <a:ext cx="1438344" cy="2410325"/>
            <a:chOff x="1460342" y="1943100"/>
            <a:chExt cx="1438344" cy="2410325"/>
          </a:xfrm>
        </p:grpSpPr>
        <p:sp>
          <p:nvSpPr>
            <p:cNvPr id="13" name="Rectangle 12"/>
            <p:cNvSpPr/>
            <p:nvPr/>
          </p:nvSpPr>
          <p:spPr>
            <a:xfrm>
              <a:off x="2136686" y="3515225"/>
              <a:ext cx="381000" cy="838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517686" y="3515225"/>
              <a:ext cx="381000" cy="83820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 Brace 18"/>
            <p:cNvSpPr/>
            <p:nvPr/>
          </p:nvSpPr>
          <p:spPr>
            <a:xfrm rot="5400000">
              <a:off x="2431806" y="3051123"/>
              <a:ext cx="152246" cy="775342"/>
            </a:xfrm>
            <a:prstGeom prst="leftBrace">
              <a:avLst>
                <a:gd name="adj1" fmla="val 131534"/>
                <a:gd name="adj2" fmla="val 50000"/>
              </a:avLst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60342" y="2753216"/>
              <a:ext cx="13692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C00000"/>
                  </a:solidFill>
                </a:rPr>
                <a:t>Exercises</a:t>
              </a:r>
              <a:br>
                <a:rPr lang="en-US" b="1" dirty="0" smtClean="0">
                  <a:solidFill>
                    <a:srgbClr val="C00000"/>
                  </a:solidFill>
                </a:rPr>
              </a:br>
              <a:r>
                <a:rPr lang="en-US" b="1" dirty="0" smtClean="0">
                  <a:solidFill>
                    <a:srgbClr val="C00000"/>
                  </a:solidFill>
                </a:rPr>
                <a:t>(20% bonus)</a:t>
              </a:r>
              <a:endParaRPr lang="en-US" b="1" dirty="0">
                <a:solidFill>
                  <a:srgbClr val="C00000"/>
                </a:solidFill>
              </a:endParaRPr>
            </a:p>
          </p:txBody>
        </p:sp>
        <p:cxnSp>
          <p:nvCxnSpPr>
            <p:cNvPr id="35" name="Straight Arrow Connector 34"/>
            <p:cNvCxnSpPr>
              <a:endCxn id="20" idx="0"/>
            </p:cNvCxnSpPr>
            <p:nvPr/>
          </p:nvCxnSpPr>
          <p:spPr>
            <a:xfrm flipH="1">
              <a:off x="2144985" y="1943100"/>
              <a:ext cx="21987" cy="810116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283233" y="3069231"/>
            <a:ext cx="3811694" cy="1284040"/>
            <a:chOff x="3283233" y="3069231"/>
            <a:chExt cx="3811694" cy="1284040"/>
          </a:xfrm>
        </p:grpSpPr>
        <p:sp>
          <p:nvSpPr>
            <p:cNvPr id="7" name="Rectangle 6"/>
            <p:cNvSpPr/>
            <p:nvPr/>
          </p:nvSpPr>
          <p:spPr>
            <a:xfrm>
              <a:off x="3660686" y="3515071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041686" y="3515071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422686" y="3514917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803686" y="3514917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83143" y="3514917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562600" y="3514917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7442" y="3069231"/>
              <a:ext cx="19247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2"/>
                  </a:solidFill>
                </a:rPr>
                <a:t>Final exam (100%)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22" name="Left Brace 21"/>
            <p:cNvSpPr/>
            <p:nvPr/>
          </p:nvSpPr>
          <p:spPr>
            <a:xfrm rot="5400000">
              <a:off x="5112108" y="1533796"/>
              <a:ext cx="152400" cy="3810150"/>
            </a:xfrm>
            <a:prstGeom prst="leftBrace">
              <a:avLst>
                <a:gd name="adj1" fmla="val 62178"/>
                <a:gd name="adj2" fmla="val 50000"/>
              </a:avLst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83233" y="3514763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947147" y="3514763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30537" y="3514763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13927" y="3514763"/>
              <a:ext cx="381000" cy="838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/>
          <p:cNvCxnSpPr/>
          <p:nvPr/>
        </p:nvCxnSpPr>
        <p:spPr>
          <a:xfrm flipH="1">
            <a:off x="2590800" y="1218010"/>
            <a:ext cx="2022387" cy="162209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4" idx="0"/>
          </p:cNvCxnSpPr>
          <p:nvPr/>
        </p:nvCxnSpPr>
        <p:spPr>
          <a:xfrm flipH="1">
            <a:off x="3430157" y="1399105"/>
            <a:ext cx="1141843" cy="13569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4419600" y="1540184"/>
            <a:ext cx="152400" cy="15682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 uiExpan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Follow up course next semester</a:t>
            </a:r>
            <a:br>
              <a:rPr lang="en-US" sz="2800" b="1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Security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257300"/>
            <a:ext cx="609600" cy="762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38300"/>
            <a:ext cx="3598483" cy="2927449"/>
          </a:xfrm>
        </p:spPr>
      </p:pic>
      <p:cxnSp>
        <p:nvCxnSpPr>
          <p:cNvPr id="14" name="Straight Arrow Connector 13"/>
          <p:cNvCxnSpPr/>
          <p:nvPr/>
        </p:nvCxnSpPr>
        <p:spPr>
          <a:xfrm flipH="1">
            <a:off x="7239001" y="1181100"/>
            <a:ext cx="609599" cy="1219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This course in a nutshell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686800" cy="40764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 </a:t>
            </a:r>
            <a:r>
              <a:rPr lang="en-US" sz="2800" b="1" dirty="0">
                <a:solidFill>
                  <a:schemeClr val="tx2"/>
                </a:solidFill>
              </a:rPr>
              <a:t>and </a:t>
            </a:r>
            <a:r>
              <a:rPr lang="en-US" sz="2800" b="1" dirty="0" smtClean="0">
                <a:solidFill>
                  <a:schemeClr val="tx2"/>
                </a:solidFill>
              </a:rPr>
              <a:t>proofs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Verifying functional programs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Formalizing simple imperative language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Secure information flow</a:t>
            </a:r>
          </a:p>
          <a:p>
            <a:r>
              <a:rPr lang="en-US" sz="28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pPr lvl="1"/>
            <a:r>
              <a:rPr lang="en-US" sz="2800" b="1" dirty="0" smtClean="0"/>
              <a:t>gentle </a:t>
            </a:r>
            <a:r>
              <a:rPr lang="en-US" sz="2800" b="1" dirty="0" smtClean="0"/>
              <a:t>introduction to both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u="sng" dirty="0" smtClean="0"/>
              <a:t>functional </a:t>
            </a:r>
            <a:r>
              <a:rPr lang="en-US" sz="2800" b="1" u="sng" dirty="0" smtClean="0"/>
              <a:t>programming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and </a:t>
            </a:r>
            <a:r>
              <a:rPr lang="en-US" sz="2800" b="1" u="sng" dirty="0" smtClean="0"/>
              <a:t>formal </a:t>
            </a:r>
            <a:r>
              <a:rPr lang="en-US" sz="2800" b="1" u="sng" dirty="0" smtClean="0"/>
              <a:t>proofs</a:t>
            </a:r>
            <a:r>
              <a:rPr lang="en-US" sz="2800" b="1" dirty="0"/>
              <a:t> </a:t>
            </a:r>
            <a:r>
              <a:rPr lang="en-US" sz="2800" b="1" dirty="0" smtClean="0"/>
              <a:t>(</a:t>
            </a:r>
            <a:r>
              <a:rPr lang="en-US" sz="2800" b="1" dirty="0" smtClean="0"/>
              <a:t>both </a:t>
            </a:r>
            <a:r>
              <a:rPr lang="en-US" sz="2800" b="1" dirty="0"/>
              <a:t>in </a:t>
            </a:r>
            <a:r>
              <a:rPr lang="en-US" sz="2800" b="1" dirty="0" smtClean="0"/>
              <a:t>Coq)</a:t>
            </a:r>
            <a:endParaRPr 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85143"/>
            <a:ext cx="1752600" cy="1943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2640" y="4152900"/>
            <a:ext cx="192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Foundations </a:t>
            </a:r>
            <a:r>
              <a:rPr lang="en-US" sz="4000" b="1" dirty="0" smtClean="0"/>
              <a:t>of ...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Programming Languages</a:t>
            </a:r>
          </a:p>
          <a:p>
            <a:pPr lvl="1"/>
            <a:r>
              <a:rPr lang="en-US" sz="2000" dirty="0" smtClean="0"/>
              <a:t>formalize simple </a:t>
            </a:r>
            <a:r>
              <a:rPr lang="en-US" sz="2000" dirty="0"/>
              <a:t>imperative and functional </a:t>
            </a:r>
            <a:r>
              <a:rPr lang="en-US" sz="2000" dirty="0" smtClean="0"/>
              <a:t>languages in Coq</a:t>
            </a:r>
            <a:endParaRPr lang="en-US" sz="2000" dirty="0"/>
          </a:p>
          <a:p>
            <a:pPr lvl="1"/>
            <a:r>
              <a:rPr lang="en-US" sz="2000" dirty="0" smtClean="0"/>
              <a:t>type systems, program transformations, simple compilers</a:t>
            </a:r>
          </a:p>
          <a:p>
            <a:pPr lvl="1"/>
            <a:r>
              <a:rPr lang="en-US" sz="2000" dirty="0" smtClean="0"/>
              <a:t>semantics, metatheory </a:t>
            </a:r>
            <a:r>
              <a:rPr lang="en-US" sz="2000" dirty="0" smtClean="0"/>
              <a:t>(e.g. type safety </a:t>
            </a:r>
            <a:r>
              <a:rPr lang="en-US" sz="2000" dirty="0" smtClean="0"/>
              <a:t>of the language)</a:t>
            </a:r>
          </a:p>
          <a:p>
            <a:r>
              <a:rPr lang="en-US" sz="2400" b="1" dirty="0" smtClean="0"/>
              <a:t>Verification</a:t>
            </a:r>
          </a:p>
          <a:p>
            <a:pPr lvl="1"/>
            <a:r>
              <a:rPr lang="en-US" sz="2066" dirty="0" smtClean="0"/>
              <a:t>Hoare Logic: verify imperative </a:t>
            </a:r>
            <a:r>
              <a:rPr lang="en-US" sz="2066" dirty="0" smtClean="0"/>
              <a:t>programs</a:t>
            </a:r>
          </a:p>
          <a:p>
            <a:pPr lvl="2"/>
            <a:r>
              <a:rPr lang="en-US" sz="1733" dirty="0" smtClean="0"/>
              <a:t>against logical / functional specifications</a:t>
            </a:r>
            <a:endParaRPr lang="en-US" sz="1733" dirty="0" smtClean="0"/>
          </a:p>
          <a:p>
            <a:pPr lvl="1"/>
            <a:r>
              <a:rPr lang="en-US" sz="2066" dirty="0"/>
              <a:t>Relational Hoare </a:t>
            </a:r>
            <a:r>
              <a:rPr lang="en-US" sz="2066" dirty="0" smtClean="0"/>
              <a:t>Logic: program equivalence and security</a:t>
            </a:r>
          </a:p>
          <a:p>
            <a:r>
              <a:rPr lang="en-US" sz="2400" b="1" dirty="0" smtClean="0"/>
              <a:t>Security</a:t>
            </a:r>
          </a:p>
          <a:p>
            <a:pPr lvl="1"/>
            <a:r>
              <a:rPr lang="en-US" sz="2066" dirty="0" smtClean="0"/>
              <a:t>Preventing timing side channels</a:t>
            </a:r>
          </a:p>
          <a:p>
            <a:pPr lvl="2"/>
            <a:r>
              <a:rPr lang="en-US" sz="1733" dirty="0" smtClean="0"/>
              <a:t>for crypto code: </a:t>
            </a:r>
            <a:r>
              <a:rPr lang="en-US" sz="1667" dirty="0" smtClean="0"/>
              <a:t>constant </a:t>
            </a:r>
            <a:r>
              <a:rPr lang="en-US" sz="1667" dirty="0" smtClean="0"/>
              <a:t>time, speculative constant time</a:t>
            </a:r>
          </a:p>
          <a:p>
            <a:pPr lvl="2"/>
            <a:r>
              <a:rPr lang="en-US" sz="1667" dirty="0" smtClean="0"/>
              <a:t>for arbitrary programs: relative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93" y="1025652"/>
            <a:ext cx="1298707" cy="1298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22" y="2421711"/>
            <a:ext cx="1423378" cy="1578789"/>
          </a:xfrm>
          <a:prstGeom prst="rect">
            <a:avLst/>
          </a:prstGeom>
        </p:spPr>
      </p:pic>
      <p:pic>
        <p:nvPicPr>
          <p:cNvPr id="9" name="Picture 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91400" y="4227070"/>
            <a:ext cx="992630" cy="9926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5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9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533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3657600"/>
          </a:xfrm>
        </p:spPr>
        <p:txBody>
          <a:bodyPr>
            <a:noAutofit/>
          </a:bodyPr>
          <a:lstStyle/>
          <a:p>
            <a:r>
              <a:rPr lang="en-US" sz="1800" b="1" dirty="0"/>
              <a:t>David Hilbert</a:t>
            </a:r>
            <a:r>
              <a:rPr lang="en-US" sz="1800" dirty="0"/>
              <a:t> (1862 – 1943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b="1" dirty="0" smtClean="0"/>
              <a:t>Gottlob Frege</a:t>
            </a:r>
            <a:r>
              <a:rPr lang="en-US" sz="1800" dirty="0" smtClean="0"/>
              <a:t> (</a:t>
            </a:r>
            <a:r>
              <a:rPr lang="en-US" sz="1800" dirty="0" smtClean="0">
                <a:cs typeface="Optima"/>
              </a:rPr>
              <a:t>1848-1925)</a:t>
            </a:r>
          </a:p>
          <a:p>
            <a:pPr lvl="1"/>
            <a:r>
              <a:rPr lang="en-US" sz="1600" dirty="0" smtClean="0"/>
              <a:t>first-order logic (∀x. P x /\ R x x)</a:t>
            </a:r>
          </a:p>
          <a:p>
            <a:pPr lvl="1"/>
            <a:r>
              <a:rPr lang="en-US" sz="1600" dirty="0" smtClean="0"/>
              <a:t>derive the laws of arithmetic from first principles (Hilbert's 2nd problem)</a:t>
            </a:r>
          </a:p>
          <a:p>
            <a:r>
              <a:rPr lang="en-US" sz="1800" b="1" dirty="0" smtClean="0">
                <a:cs typeface="Optima"/>
              </a:rPr>
              <a:t>Bertrand Russell</a:t>
            </a:r>
            <a:r>
              <a:rPr lang="en-US" sz="1800" dirty="0" smtClean="0">
                <a:cs typeface="Optima"/>
              </a:rPr>
              <a:t> (1872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1970)</a:t>
            </a:r>
          </a:p>
          <a:p>
            <a:pPr lvl="1"/>
            <a:r>
              <a:rPr lang="en-US" sz="1600" dirty="0" smtClean="0">
                <a:cs typeface="Optima"/>
              </a:rPr>
              <a:t>paradox, inconsistency in Frege's logical system, tried to fix it</a:t>
            </a:r>
          </a:p>
          <a:p>
            <a:pPr lvl="1"/>
            <a:r>
              <a:rPr lang="en-US" sz="1600" dirty="0" smtClean="0">
                <a:cs typeface="Optima"/>
              </a:rPr>
              <a:t>Principia Mathematica</a:t>
            </a:r>
          </a:p>
          <a:p>
            <a:r>
              <a:rPr lang="en-US" sz="1800" b="1" dirty="0" smtClean="0">
                <a:cs typeface="Optima"/>
              </a:rPr>
              <a:t>Kurt </a:t>
            </a:r>
            <a:r>
              <a:rPr lang="en-US" sz="1800" b="1" dirty="0">
                <a:cs typeface="Optima"/>
              </a:rPr>
              <a:t>Gödel</a:t>
            </a:r>
            <a:r>
              <a:rPr lang="en-US" sz="1800" dirty="0">
                <a:cs typeface="Optima"/>
              </a:rPr>
              <a:t> </a:t>
            </a:r>
            <a:r>
              <a:rPr lang="en-US" sz="1800" dirty="0" smtClean="0">
                <a:cs typeface="Optima"/>
              </a:rPr>
              <a:t>(1906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1978)</a:t>
            </a:r>
          </a:p>
          <a:p>
            <a:pPr lvl="1"/>
            <a:r>
              <a:rPr lang="en-US" sz="1600" dirty="0" smtClean="0">
                <a:cs typeface="Optima"/>
              </a:rPr>
              <a:t>incompleteness theorems</a:t>
            </a:r>
            <a:endParaRPr lang="en-US" sz="18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8701"/>
            <a:ext cx="222044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43053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cs typeface="Optima"/>
              </a:rPr>
              <a:t>Gerhard </a:t>
            </a:r>
            <a:r>
              <a:rPr lang="en-US" sz="1800" b="1" dirty="0" err="1" smtClean="0">
                <a:cs typeface="Optima"/>
              </a:rPr>
              <a:t>Gentzen</a:t>
            </a:r>
            <a:r>
              <a:rPr lang="en-US" sz="1800" dirty="0" smtClean="0">
                <a:cs typeface="Optima"/>
              </a:rPr>
              <a:t> (1909-1945) -- consistency of arithmetic</a:t>
            </a:r>
          </a:p>
          <a:p>
            <a:r>
              <a:rPr lang="en-US" sz="1800" b="1" dirty="0" smtClean="0">
                <a:cs typeface="Optima"/>
              </a:rPr>
              <a:t>Alonzo Church</a:t>
            </a:r>
            <a:r>
              <a:rPr lang="en-US" sz="1800" dirty="0" smtClean="0">
                <a:cs typeface="Optima"/>
              </a:rPr>
              <a:t> (1903 - 1995) -- </a:t>
            </a:r>
            <a:r>
              <a:rPr lang="en-US" sz="1800" dirty="0">
                <a:cs typeface="Optima"/>
              </a:rPr>
              <a:t>lambda </a:t>
            </a:r>
            <a:r>
              <a:rPr lang="en-US" sz="1800" dirty="0" smtClean="0">
                <a:cs typeface="Optima"/>
              </a:rPr>
              <a:t>calculus, simple theory of types </a:t>
            </a:r>
          </a:p>
          <a:p>
            <a:r>
              <a:rPr lang="en-US" sz="1800" b="1" dirty="0" smtClean="0">
                <a:cs typeface="Optima"/>
              </a:rPr>
              <a:t>Alan Turing</a:t>
            </a:r>
            <a:r>
              <a:rPr lang="en-US" sz="1800" dirty="0" smtClean="0">
                <a:cs typeface="Optima"/>
              </a:rPr>
              <a:t> (1912 - 1954) -- undecidability of arithmetic, halting problem</a:t>
            </a:r>
          </a:p>
          <a:p>
            <a:r>
              <a:rPr lang="en-US" sz="1800" dirty="0" smtClean="0">
                <a:cs typeface="Optima"/>
              </a:rPr>
              <a:t>...</a:t>
            </a:r>
            <a:endParaRPr lang="en-US" sz="1800" dirty="0"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99877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dirty="0" smtClean="0"/>
              <a:t>Logics is a foundation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chemeClr val="tx2"/>
                </a:solidFill>
              </a:rPr>
              <a:t>mathematics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 smtClean="0"/>
              <a:t>precise </a:t>
            </a:r>
            <a:r>
              <a:rPr lang="en-US" sz="2000" b="1" dirty="0"/>
              <a:t>proofs</a:t>
            </a:r>
            <a:r>
              <a:rPr lang="en-US" sz="2000" dirty="0"/>
              <a:t> with respect to </a:t>
            </a:r>
            <a:r>
              <a:rPr lang="en-US" sz="2000" b="1" dirty="0"/>
              <a:t>valid inference steps/rules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Logics and CS greatly influenced each other</a:t>
            </a:r>
            <a:r>
              <a:rPr lang="en-US" sz="2400" dirty="0" smtClean="0"/>
              <a:t>, e.g.:</a:t>
            </a:r>
          </a:p>
          <a:p>
            <a:pPr lvl="1"/>
            <a:r>
              <a:rPr lang="en-US" sz="2000" b="1" dirty="0" smtClean="0"/>
              <a:t>automated </a:t>
            </a:r>
            <a:r>
              <a:rPr lang="en-US" sz="2000" b="1" dirty="0"/>
              <a:t>theorem provers</a:t>
            </a:r>
            <a:r>
              <a:rPr lang="en-US" sz="2000" dirty="0"/>
              <a:t> (e.g., SAT and SMT solvers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model checkers</a:t>
            </a:r>
            <a:endParaRPr lang="en-US" sz="2000" dirty="0"/>
          </a:p>
          <a:p>
            <a:pPr lvl="1"/>
            <a:r>
              <a:rPr lang="en-US" sz="2000" b="1" dirty="0" smtClean="0"/>
              <a:t>proof </a:t>
            </a:r>
            <a:r>
              <a:rPr lang="en-US" sz="2000" b="1" dirty="0"/>
              <a:t>assistants</a:t>
            </a:r>
            <a:r>
              <a:rPr lang="en-US" sz="2000" dirty="0"/>
              <a:t>: Coq, Isabelle, HOL family, F*, ACL2, etc.</a:t>
            </a:r>
            <a:endParaRPr lang="en-US" sz="2400" dirty="0"/>
          </a:p>
          <a:p>
            <a:pPr lvl="2"/>
            <a:r>
              <a:rPr lang="en-US" dirty="0" smtClean="0"/>
              <a:t>interactively constructed, machine-checked proofs</a:t>
            </a:r>
          </a:p>
          <a:p>
            <a:pPr lvl="2"/>
            <a:r>
              <a:rPr lang="en-US" dirty="0" smtClean="0"/>
              <a:t>addictive, gamification </a:t>
            </a:r>
            <a:r>
              <a:rPr lang="en-US" dirty="0"/>
              <a:t>of </a:t>
            </a:r>
            <a:r>
              <a:rPr lang="en-US" dirty="0" smtClean="0"/>
              <a:t>proofs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87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41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Foundation of </a:t>
            </a:r>
            <a:r>
              <a:rPr lang="en-US" sz="2400" b="1" dirty="0" smtClean="0">
                <a:solidFill>
                  <a:schemeClr val="tx2"/>
                </a:solidFill>
              </a:rPr>
              <a:t>mathematics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/>
              <a:t>formal </a:t>
            </a:r>
            <a:r>
              <a:rPr lang="en-US" sz="2000" b="1" dirty="0" smtClean="0"/>
              <a:t>proofs</a:t>
            </a:r>
            <a:r>
              <a:rPr lang="en-US" sz="2000" dirty="0" smtClean="0"/>
              <a:t> with respect to </a:t>
            </a:r>
            <a:r>
              <a:rPr lang="en-US" sz="2000" b="1" dirty="0" smtClean="0"/>
              <a:t>valid inference steps/rules</a:t>
            </a:r>
          </a:p>
          <a:p>
            <a:r>
              <a:rPr lang="en-US" sz="2400" b="1" dirty="0" smtClean="0"/>
              <a:t>This course: </a:t>
            </a:r>
            <a:r>
              <a:rPr lang="en-US" sz="2400" b="1" dirty="0" smtClean="0">
                <a:solidFill>
                  <a:srgbClr val="C00000"/>
                </a:solidFill>
              </a:rPr>
              <a:t>typed constructive </a:t>
            </a:r>
            <a:r>
              <a:rPr lang="en-US" sz="2400" b="1" dirty="0">
                <a:solidFill>
                  <a:srgbClr val="C00000"/>
                </a:solidFill>
              </a:rPr>
              <a:t>higher-order </a:t>
            </a:r>
            <a:r>
              <a:rPr lang="en-US" sz="24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000" b="1" dirty="0" smtClean="0"/>
              <a:t>higher-order</a:t>
            </a:r>
            <a:endParaRPr lang="en-US" sz="2000" dirty="0"/>
          </a:p>
          <a:p>
            <a:pPr lvl="2"/>
            <a:r>
              <a:rPr lang="en-US" dirty="0" smtClean="0"/>
              <a:t>can quantify not only </a:t>
            </a:r>
            <a:r>
              <a:rPr lang="en-US" dirty="0"/>
              <a:t>over individuals (</a:t>
            </a:r>
            <a:r>
              <a:rPr lang="en-US" dirty="0" smtClean="0"/>
              <a:t>∀</a:t>
            </a:r>
            <a:r>
              <a:rPr lang="en-US" dirty="0" err="1" smtClean="0"/>
              <a:t>x:nat</a:t>
            </a:r>
            <a:r>
              <a:rPr lang="en-US" dirty="0" smtClean="0"/>
              <a:t>. </a:t>
            </a:r>
            <a:r>
              <a:rPr lang="en-US" dirty="0"/>
              <a:t>P </a:t>
            </a:r>
            <a:r>
              <a:rPr lang="en-US" dirty="0" smtClean="0"/>
              <a:t>x)</a:t>
            </a:r>
          </a:p>
          <a:p>
            <a:pPr lvl="2"/>
            <a:r>
              <a:rPr lang="en-US" dirty="0" smtClean="0"/>
              <a:t>but also over </a:t>
            </a:r>
            <a:r>
              <a:rPr lang="en-US" dirty="0"/>
              <a:t>propositions (</a:t>
            </a:r>
            <a:r>
              <a:rPr lang="en-US" dirty="0" smtClean="0"/>
              <a:t>∀</a:t>
            </a:r>
            <a:r>
              <a:rPr lang="en-US" dirty="0" err="1" smtClean="0"/>
              <a:t>P:Prop</a:t>
            </a:r>
            <a:r>
              <a:rPr lang="en-US" dirty="0" smtClean="0"/>
              <a:t>. P),</a:t>
            </a:r>
            <a:br>
              <a:rPr lang="en-US" dirty="0" smtClean="0"/>
            </a:br>
            <a:r>
              <a:rPr lang="en-US" dirty="0" smtClean="0"/>
              <a:t>predicates (∀</a:t>
            </a:r>
            <a:r>
              <a:rPr lang="en-US" dirty="0" err="1" smtClean="0"/>
              <a:t>Q:nat</a:t>
            </a:r>
            <a:r>
              <a:rPr lang="en-US" dirty="0" smtClean="0"/>
              <a:t>-&gt;Prop. Q x), relations (∀</a:t>
            </a:r>
            <a:r>
              <a:rPr lang="en-US" dirty="0" err="1" smtClean="0"/>
              <a:t>R:nat</a:t>
            </a:r>
            <a:r>
              <a:rPr lang="en-US" dirty="0" smtClean="0"/>
              <a:t>-&gt;</a:t>
            </a:r>
            <a:r>
              <a:rPr lang="en-US" dirty="0" err="1" smtClean="0"/>
              <a:t>nat</a:t>
            </a:r>
            <a:r>
              <a:rPr lang="en-US" dirty="0" smtClean="0"/>
              <a:t>-&gt;Prop. R x y), </a:t>
            </a:r>
            <a:r>
              <a:rPr lang="en-US" dirty="0"/>
              <a:t>functions (</a:t>
            </a:r>
            <a:r>
              <a:rPr lang="en-US" dirty="0" smtClean="0"/>
              <a:t>∀</a:t>
            </a:r>
            <a:r>
              <a:rPr lang="en-US" dirty="0" err="1" smtClean="0"/>
              <a:t>f:nat</a:t>
            </a:r>
            <a:r>
              <a:rPr lang="en-US" dirty="0" smtClean="0"/>
              <a:t>-&gt;bool, ∀g:(</a:t>
            </a:r>
            <a:r>
              <a:rPr lang="en-US" dirty="0"/>
              <a:t>nat-</a:t>
            </a:r>
            <a:r>
              <a:rPr lang="en-US" dirty="0" smtClean="0"/>
              <a:t>&gt;bool)-&gt;bool), ...</a:t>
            </a:r>
          </a:p>
          <a:p>
            <a:pPr lvl="1"/>
            <a:r>
              <a:rPr lang="en-US" sz="2000" b="1" dirty="0"/>
              <a:t>constructive</a:t>
            </a:r>
            <a:r>
              <a:rPr lang="en-US" sz="2000" dirty="0"/>
              <a:t>, aka </a:t>
            </a:r>
            <a:r>
              <a:rPr lang="en-US" sz="2000" b="1" dirty="0"/>
              <a:t>intuitionistic logic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a proposition is valid if one can construct a proof</a:t>
            </a:r>
          </a:p>
          <a:p>
            <a:pPr lvl="2"/>
            <a:r>
              <a:rPr lang="en-US" sz="1800" dirty="0"/>
              <a:t>philosophically rejects excluded middle (P ∨ ¬P, classical logic</a:t>
            </a:r>
            <a:r>
              <a:rPr lang="en-US" sz="1800" dirty="0" smtClean="0"/>
              <a:t>)</a:t>
            </a:r>
            <a:endParaRPr lang="en-US" dirty="0" smtClean="0"/>
          </a:p>
          <a:p>
            <a:pPr lvl="1"/>
            <a:r>
              <a:rPr lang="en-US" sz="2000" b="1" dirty="0" smtClean="0"/>
              <a:t>typed</a:t>
            </a:r>
            <a:r>
              <a:rPr lang="en-US" sz="2000" dirty="0" smtClean="0"/>
              <a:t> (dependently typed)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"/>
            <a:ext cx="8229600" cy="9906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b="1" dirty="0" smtClean="0"/>
              <a:t>Verifying realistic </a:t>
            </a:r>
            <a:r>
              <a:rPr lang="en-US" sz="3600" b="1" u="sng" dirty="0" smtClean="0"/>
              <a:t>imperative</a:t>
            </a:r>
            <a:r>
              <a:rPr lang="en-US" sz="3600" b="1" dirty="0" smtClean="0"/>
              <a:t> programs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04900"/>
            <a:ext cx="8686800" cy="388619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the </a:t>
            </a:r>
            <a:r>
              <a:rPr lang="en-US" sz="2000" b="1" dirty="0">
                <a:solidFill>
                  <a:srgbClr val="C00000"/>
                </a:solidFill>
              </a:rPr>
              <a:t>seL4 </a:t>
            </a:r>
            <a:r>
              <a:rPr lang="en-US" sz="2000" b="1" dirty="0" smtClean="0">
                <a:solidFill>
                  <a:srgbClr val="C00000"/>
                </a:solidFill>
              </a:rPr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>
                <a:solidFill>
                  <a:srgbClr val="C00000"/>
                </a:solidFill>
              </a:rPr>
              <a:t>the CertiKOS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EverParse3D verified binary </a:t>
            </a:r>
            <a:r>
              <a:rPr lang="en-US" sz="2000" b="1" dirty="0">
                <a:solidFill>
                  <a:srgbClr val="C00000"/>
                </a:solidFill>
              </a:rPr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the Windows kernel</a:t>
            </a:r>
          </a:p>
          <a:p>
            <a:pPr lvl="1">
              <a:lnSpc>
                <a:spcPct val="130000"/>
              </a:lnSpc>
            </a:pPr>
            <a:r>
              <a:rPr lang="en-US" sz="1800" dirty="0"/>
              <a:t>C</a:t>
            </a:r>
            <a:r>
              <a:rPr lang="ro-RO" sz="1800" dirty="0" smtClean="0"/>
              <a:t>ătălin</a:t>
            </a:r>
            <a:r>
              <a:rPr lang="en-US" sz="1800" dirty="0" smtClean="0"/>
              <a:t>, Cezar, et al designing and using F* proof assistant, which combines</a:t>
            </a:r>
            <a:br>
              <a:rPr lang="en-US" sz="1800" dirty="0" smtClean="0"/>
            </a:br>
            <a:r>
              <a:rPr lang="en-US" sz="1800" dirty="0"/>
              <a:t>features </a:t>
            </a:r>
            <a:r>
              <a:rPr lang="en-US" sz="1800" dirty="0" smtClean="0"/>
              <a:t>of Coq </a:t>
            </a:r>
            <a:r>
              <a:rPr lang="en-US" sz="1800" dirty="0"/>
              <a:t>(</a:t>
            </a:r>
            <a:r>
              <a:rPr lang="en-US" sz="1800" dirty="0" smtClean="0"/>
              <a:t>dependent types) with Hoare Logic verification (Dijkstra monads)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Libjade high-assurance post-quantum crypto library</a:t>
            </a:r>
            <a:r>
              <a:rPr lang="en-US" sz="2000" dirty="0" smtClean="0"/>
              <a:t> (EasyCrypt, MPI-SP </a:t>
            </a:r>
            <a:r>
              <a:rPr lang="en-US" sz="2000" dirty="0"/>
              <a:t>et al)</a:t>
            </a:r>
            <a:endParaRPr lang="en-US" sz="2000" dirty="0" smtClean="0"/>
          </a:p>
          <a:p>
            <a:pPr lvl="1">
              <a:lnSpc>
                <a:spcPct val="130000"/>
              </a:lnSpc>
            </a:pPr>
            <a:r>
              <a:rPr lang="en-US" sz="1800" dirty="0"/>
              <a:t>EasyCrypt proof assistant </a:t>
            </a:r>
            <a:r>
              <a:rPr lang="en-US" sz="1800" dirty="0" smtClean="0"/>
              <a:t>using </a:t>
            </a:r>
            <a:r>
              <a:rPr lang="en-US" sz="1800" u="sng" dirty="0" smtClean="0"/>
              <a:t>Probabilistic</a:t>
            </a:r>
            <a:r>
              <a:rPr lang="en-US" sz="1800" dirty="0" smtClean="0"/>
              <a:t> </a:t>
            </a:r>
            <a:r>
              <a:rPr lang="en-US" sz="1800" dirty="0"/>
              <a:t>Relational Hoare Logic (</a:t>
            </a:r>
            <a:r>
              <a:rPr lang="en-US" sz="1800" dirty="0" smtClean="0"/>
              <a:t>MPI-SP </a:t>
            </a:r>
            <a:r>
              <a:rPr lang="en-US" sz="1800" dirty="0"/>
              <a:t>et al</a:t>
            </a:r>
            <a:r>
              <a:rPr lang="en-US" sz="180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Verification </a:t>
            </a:r>
            <a:r>
              <a:rPr lang="en-US" sz="2000" b="1" dirty="0">
                <a:solidFill>
                  <a:srgbClr val="C00000"/>
                </a:solidFill>
              </a:rPr>
              <a:t>of smart contracts</a:t>
            </a:r>
            <a:r>
              <a:rPr lang="en-US" sz="2000" dirty="0"/>
              <a:t> (Coq, F*, </a:t>
            </a:r>
            <a:r>
              <a:rPr lang="en-US" sz="2000" dirty="0" smtClean="0"/>
              <a:t>...)</a:t>
            </a:r>
          </a:p>
          <a:p>
            <a:pPr lvl="1">
              <a:lnSpc>
                <a:spcPct val="130000"/>
              </a:lnSpc>
            </a:pPr>
            <a:r>
              <a:rPr lang="en-US" sz="1666" dirty="0" smtClean="0"/>
              <a:t>Clara, </a:t>
            </a:r>
            <a:r>
              <a:rPr lang="en-US" sz="1666" dirty="0" smtClean="0"/>
              <a:t>Jana, </a:t>
            </a:r>
            <a:r>
              <a:rPr lang="en-US" sz="1666" dirty="0" smtClean="0"/>
              <a:t>and </a:t>
            </a:r>
            <a:r>
              <a:rPr lang="en-US" sz="1666" dirty="0" smtClean="0"/>
              <a:t>their groups at MPI-SP working </a:t>
            </a:r>
            <a:r>
              <a:rPr lang="en-US" sz="1666" dirty="0"/>
              <a:t>on this hot topic</a:t>
            </a:r>
            <a:endParaRPr lang="en-US" sz="1666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22" y="342900"/>
            <a:ext cx="1042378" cy="11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2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The Coq proof assistant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382000" cy="3771636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at Inria </a:t>
            </a:r>
            <a:r>
              <a:rPr lang="en-US" sz="2400" dirty="0" smtClean="0"/>
              <a:t>in France since </a:t>
            </a:r>
            <a:r>
              <a:rPr lang="en-US" sz="2400" dirty="0"/>
              <a:t>1983 (in OCaml</a:t>
            </a:r>
            <a:r>
              <a:rPr lang="en-US" sz="2400" dirty="0" smtClean="0"/>
              <a:t>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Coq helps you build formal proofs interactively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Proving in Coq is like programming</a:t>
            </a:r>
          </a:p>
          <a:p>
            <a:pPr lvl="1"/>
            <a:r>
              <a:rPr lang="en-US" sz="2000" dirty="0"/>
              <a:t>gamified, addictive, and lots of fun</a:t>
            </a:r>
          </a:p>
          <a:p>
            <a:pPr lvl="1"/>
            <a:r>
              <a:rPr lang="en-US" sz="2000" dirty="0"/>
              <a:t>if you like programming, you will also like Coq proofs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This helps you deeply understand proofs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In fact, formal </a:t>
            </a:r>
            <a:r>
              <a:rPr lang="en-US" sz="2400" b="1" dirty="0" smtClean="0">
                <a:solidFill>
                  <a:schemeClr val="tx2"/>
                </a:solidFill>
              </a:rPr>
              <a:t>Coq proofs </a:t>
            </a:r>
            <a:r>
              <a:rPr lang="en-US" sz="2400" b="1" dirty="0">
                <a:solidFill>
                  <a:schemeClr val="tx2"/>
                </a:solidFill>
              </a:rPr>
              <a:t>are just purely functional programs</a:t>
            </a:r>
          </a:p>
          <a:p>
            <a:pPr lvl="1"/>
            <a:r>
              <a:rPr lang="en-US" sz="2400" b="1" dirty="0" smtClean="0"/>
              <a:t>Curry-Howard correspondence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>deep </a:t>
            </a:r>
            <a:r>
              <a:rPr lang="en-US" sz="2400" dirty="0"/>
              <a:t>connection between logic and </a:t>
            </a:r>
            <a:r>
              <a:rPr lang="en-US" sz="2400" dirty="0" smtClean="0"/>
              <a:t>functional programming</a:t>
            </a:r>
            <a:endParaRPr lang="en-US" sz="24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0221"/>
            <a:ext cx="2133600" cy="23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534400" cy="43434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Write computations as </a:t>
            </a:r>
            <a:r>
              <a:rPr lang="en-US" sz="2400" b="1" dirty="0" smtClean="0">
                <a:solidFill>
                  <a:schemeClr val="tx2"/>
                </a:solidFill>
              </a:rPr>
              <a:t>recursive functions</a:t>
            </a:r>
            <a:endParaRPr lang="en-US" sz="2400" b="1" dirty="0"/>
          </a:p>
          <a:p>
            <a:pPr lvl="1"/>
            <a:r>
              <a:rPr lang="en-US" sz="1800" b="1" dirty="0"/>
              <a:t>using </a:t>
            </a:r>
            <a:r>
              <a:rPr lang="en-US" sz="1800" b="1" u="sng" dirty="0"/>
              <a:t>recursion</a:t>
            </a:r>
            <a:r>
              <a:rPr lang="en-US" sz="1800" b="1" dirty="0"/>
              <a:t>, </a:t>
            </a:r>
            <a:r>
              <a:rPr lang="en-US" sz="1800" b="1" u="sng" dirty="0"/>
              <a:t>immutable datatypes</a:t>
            </a:r>
            <a:r>
              <a:rPr lang="en-US" sz="1800" b="1" dirty="0"/>
              <a:t>, and </a:t>
            </a:r>
            <a:r>
              <a:rPr lang="en-US" sz="1800" b="1" u="sng" dirty="0"/>
              <a:t>pattern matching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limit side-effects</a:t>
            </a:r>
            <a:r>
              <a:rPr lang="en-US" sz="1800" dirty="0"/>
              <a:t>, such as </a:t>
            </a:r>
            <a:r>
              <a:rPr lang="en-US" sz="1800" b="1" u="sng" dirty="0">
                <a:solidFill>
                  <a:srgbClr val="C00000"/>
                </a:solidFill>
              </a:rPr>
              <a:t>mutating</a:t>
            </a:r>
            <a:r>
              <a:rPr lang="en-US" sz="1800" dirty="0"/>
              <a:t> stateful data </a:t>
            </a:r>
            <a:r>
              <a:rPr lang="en-US" sz="1800" dirty="0" smtClean="0"/>
              <a:t>structures</a:t>
            </a:r>
            <a:endParaRPr lang="en-US" sz="2800" b="1" dirty="0" smtClean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Coq is </a:t>
            </a:r>
            <a:r>
              <a:rPr lang="en-US" sz="2400" b="1" u="sng" dirty="0" smtClean="0"/>
              <a:t>purely</a:t>
            </a:r>
            <a:r>
              <a:rPr lang="en-US" sz="2400" b="1" dirty="0" smtClean="0"/>
              <a:t> functional = zero side-effects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all computations are </a:t>
            </a:r>
            <a:r>
              <a:rPr lang="en-US" sz="2000" u="sng" dirty="0" smtClean="0"/>
              <a:t>mathematical</a:t>
            </a:r>
            <a:r>
              <a:rPr lang="en-US" sz="2000" dirty="0" smtClean="0"/>
              <a:t> functions (in particular terminating)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OCaml, Haskell, ...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not completely pure, but still try </a:t>
            </a:r>
            <a:r>
              <a:rPr lang="en-US" sz="2000" dirty="0"/>
              <a:t>to reduce </a:t>
            </a:r>
            <a:r>
              <a:rPr lang="en-US" sz="2000" dirty="0" smtClean="0"/>
              <a:t>and </a:t>
            </a:r>
            <a:r>
              <a:rPr lang="en-US" sz="2000" dirty="0"/>
              <a:t>control side-effects </a:t>
            </a:r>
            <a:endParaRPr lang="en-US" sz="2000" dirty="0" smtClean="0"/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they still make </a:t>
            </a:r>
            <a:r>
              <a:rPr lang="en-US" sz="2000" dirty="0" smtClean="0"/>
              <a:t>it </a:t>
            </a:r>
            <a:r>
              <a:rPr lang="en-US" sz="2000" dirty="0" smtClean="0"/>
              <a:t>as easy as possible to </a:t>
            </a:r>
            <a:r>
              <a:rPr lang="en-US" sz="2000" dirty="0" smtClean="0"/>
              <a:t>write </a:t>
            </a:r>
            <a:r>
              <a:rPr lang="en-US" sz="2000" dirty="0" smtClean="0"/>
              <a:t>functional code</a:t>
            </a:r>
            <a:endParaRPr lang="en-US" sz="2000" dirty="0" smtClean="0"/>
          </a:p>
          <a:p>
            <a:pPr>
              <a:lnSpc>
                <a:spcPct val="120000"/>
              </a:lnSpc>
            </a:pPr>
            <a:r>
              <a:rPr lang="en-US" sz="2334" b="1" dirty="0" smtClean="0"/>
              <a:t>Course previous semester using OCaml</a:t>
            </a:r>
            <a:r>
              <a:rPr lang="en-US" sz="2000" b="1" dirty="0" smtClean="0"/>
              <a:t> </a:t>
            </a:r>
            <a:r>
              <a:rPr lang="en-US" sz="2000" dirty="0" smtClean="0"/>
              <a:t>(again in couple of semesters)</a:t>
            </a:r>
            <a:endParaRPr lang="en-US" sz="2334" dirty="0" smtClean="0"/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Not a prerequisite for this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91100"/>
            <a:ext cx="1219200" cy="3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663"/>
            <a:ext cx="8534400" cy="43822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b="1" u="sng" dirty="0" smtClean="0">
                <a:solidFill>
                  <a:schemeClr val="tx2"/>
                </a:solidFill>
              </a:rPr>
              <a:t>Functional </a:t>
            </a:r>
            <a:r>
              <a:rPr lang="en-US" sz="2400" b="1" u="sng" dirty="0">
                <a:solidFill>
                  <a:schemeClr val="tx2"/>
                </a:solidFill>
              </a:rPr>
              <a:t>languages</a:t>
            </a:r>
            <a:r>
              <a:rPr lang="en-US" sz="2400" b="1" dirty="0">
                <a:solidFill>
                  <a:schemeClr val="tx2"/>
                </a:solidFill>
              </a:rPr>
              <a:t> have some practical success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Meta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smtClean="0"/>
              <a:t>OCaml, Haskell, Rust), </a:t>
            </a:r>
            <a:r>
              <a:rPr lang="en-US" sz="1800" b="1" dirty="0"/>
              <a:t>Microsoft</a:t>
            </a:r>
            <a:r>
              <a:rPr lang="en-US" sz="1800" dirty="0"/>
              <a:t> </a:t>
            </a:r>
            <a:r>
              <a:rPr lang="en-US" sz="1800" dirty="0" smtClean="0"/>
              <a:t>(OCaml, F#, F*, and Rust), </a:t>
            </a:r>
            <a:r>
              <a:rPr lang="en-US" sz="1800" b="1" dirty="0" smtClean="0"/>
              <a:t>X</a:t>
            </a:r>
            <a:r>
              <a:rPr lang="en-US" sz="1800" dirty="0" smtClean="0"/>
              <a:t> </a:t>
            </a:r>
            <a:r>
              <a:rPr lang="en-US" sz="1800" dirty="0"/>
              <a:t>(Scala</a:t>
            </a:r>
            <a:r>
              <a:rPr lang="en-US" sz="1800" dirty="0" smtClean="0"/>
              <a:t>),</a:t>
            </a:r>
            <a:br>
              <a:rPr lang="en-US" sz="1800" dirty="0" smtClean="0"/>
            </a:br>
            <a:r>
              <a:rPr lang="en-US" sz="1800" b="1" dirty="0" smtClean="0"/>
              <a:t>Mozilla</a:t>
            </a:r>
            <a:r>
              <a:rPr lang="en-US" sz="1800" dirty="0" smtClean="0"/>
              <a:t> (Rust), </a:t>
            </a:r>
            <a:r>
              <a:rPr lang="en-US" sz="1800" b="1" dirty="0" smtClean="0"/>
              <a:t>Google</a:t>
            </a:r>
            <a:r>
              <a:rPr lang="en-US" sz="1800" dirty="0" smtClean="0"/>
              <a:t> (Rust), </a:t>
            </a:r>
            <a:r>
              <a:rPr lang="en-US" sz="1800" b="1" dirty="0" smtClean="0"/>
              <a:t>Amazon</a:t>
            </a:r>
            <a:r>
              <a:rPr lang="en-US" sz="1800" dirty="0" smtClean="0"/>
              <a:t> (Rust), </a:t>
            </a:r>
            <a:r>
              <a:rPr lang="en-US" sz="1800" b="1" dirty="0" smtClean="0"/>
              <a:t>Financial industry</a:t>
            </a:r>
            <a:r>
              <a:rPr lang="en-US" sz="1800" dirty="0" smtClean="0"/>
              <a:t>,</a:t>
            </a:r>
            <a:br>
              <a:rPr lang="en-US" sz="1800" dirty="0" smtClean="0"/>
            </a:br>
            <a:r>
              <a:rPr lang="en-US" sz="1800" b="1" dirty="0"/>
              <a:t>Blockchains and </a:t>
            </a:r>
            <a:r>
              <a:rPr lang="en-US" sz="1800" b="1" dirty="0" smtClean="0"/>
              <a:t>smart contracts</a:t>
            </a:r>
            <a:r>
              <a:rPr lang="en-US" sz="1800" dirty="0" smtClean="0"/>
              <a:t> (Clara's group does research on this), ...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Not yet fully mainstream, but ...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Many cool ideas </a:t>
            </a:r>
            <a:r>
              <a:rPr lang="en-US" sz="1800" b="1" dirty="0"/>
              <a:t>already adopted by mainstream </a:t>
            </a:r>
            <a:r>
              <a:rPr lang="en-US" sz="1800" b="1" dirty="0" smtClean="0"/>
              <a:t>languages</a:t>
            </a:r>
            <a:r>
              <a:rPr lang="en-US" sz="1800" dirty="0" smtClean="0"/>
              <a:t>:</a:t>
            </a:r>
          </a:p>
          <a:p>
            <a:pPr lvl="2">
              <a:lnSpc>
                <a:spcPct val="110000"/>
              </a:lnSpc>
            </a:pPr>
            <a:r>
              <a:rPr lang="en-US" sz="1400" dirty="0" smtClean="0"/>
              <a:t>Lambdas</a:t>
            </a:r>
            <a:r>
              <a:rPr lang="en-US" sz="1400" dirty="0"/>
              <a:t>, </a:t>
            </a:r>
            <a:r>
              <a:rPr lang="en-US" sz="1400" dirty="0" smtClean="0"/>
              <a:t>Generics </a:t>
            </a:r>
            <a:r>
              <a:rPr lang="en-US" sz="1400" dirty="0"/>
              <a:t>in </a:t>
            </a:r>
            <a:r>
              <a:rPr lang="en-US" sz="1400" dirty="0" smtClean="0"/>
              <a:t>Java/C#, Rust's </a:t>
            </a:r>
            <a:r>
              <a:rPr lang="en-US" sz="1400" dirty="0"/>
              <a:t>type </a:t>
            </a:r>
            <a:r>
              <a:rPr lang="en-US" sz="1400" dirty="0" smtClean="0"/>
              <a:t>system, datatypes, pattern matching</a:t>
            </a:r>
            <a:br>
              <a:rPr lang="en-US" sz="1400" dirty="0" smtClean="0"/>
            </a:br>
            <a:r>
              <a:rPr lang="en-US" sz="1400" dirty="0" smtClean="0"/>
              <a:t>                                                      (</a:t>
            </a:r>
            <a:r>
              <a:rPr lang="en-US" sz="1400" u="sng" dirty="0" smtClean="0"/>
              <a:t>most admired language</a:t>
            </a:r>
            <a:r>
              <a:rPr lang="en-US" sz="1400" dirty="0" smtClean="0"/>
              <a:t> on Stack Overflow for the last 11 years!)</a:t>
            </a:r>
          </a:p>
          <a:p>
            <a:pPr lvl="1">
              <a:lnSpc>
                <a:spcPct val="110000"/>
              </a:lnSpc>
            </a:pPr>
            <a:r>
              <a:rPr lang="en-US" sz="1800" b="1" dirty="0"/>
              <a:t>Functional </a:t>
            </a:r>
            <a:r>
              <a:rPr lang="en-US" sz="1800" b="1" dirty="0" smtClean="0"/>
              <a:t>programmers often </a:t>
            </a:r>
            <a:r>
              <a:rPr lang="en-US" sz="1800" b="1" u="sng" dirty="0"/>
              <a:t>earn more</a:t>
            </a:r>
            <a:r>
              <a:rPr lang="en-US" sz="1800" dirty="0"/>
              <a:t> </a:t>
            </a:r>
            <a:r>
              <a:rPr lang="en-US" sz="1800" dirty="0" smtClean="0"/>
              <a:t>(Stack Overflow developer survey</a:t>
            </a:r>
            <a:r>
              <a:rPr lang="en-US" sz="18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Functional programs are </a:t>
            </a:r>
            <a:r>
              <a:rPr lang="en-US" sz="1800" b="1" u="sng" dirty="0" smtClean="0"/>
              <a:t>concise, elegant, beautiful</a:t>
            </a:r>
            <a:endParaRPr lang="en-US" sz="1800" b="1" u="sng" dirty="0"/>
          </a:p>
          <a:p>
            <a:pPr lvl="2">
              <a:lnSpc>
                <a:spcPct val="110000"/>
              </a:lnSpc>
            </a:pPr>
            <a:r>
              <a:rPr lang="en-US" sz="1400" dirty="0" smtClean="0"/>
              <a:t>This makes </a:t>
            </a:r>
            <a:r>
              <a:rPr lang="en-US" sz="1400" dirty="0" smtClean="0"/>
              <a:t>understanding and reasoning </a:t>
            </a:r>
            <a:r>
              <a:rPr lang="en-US" sz="1400" dirty="0" smtClean="0"/>
              <a:t>about programs much easier, both informally and </a:t>
            </a:r>
            <a:r>
              <a:rPr lang="en-US" sz="1400" u="sng" dirty="0" smtClean="0"/>
              <a:t>formally</a:t>
            </a:r>
          </a:p>
          <a:p>
            <a:pPr>
              <a:lnSpc>
                <a:spcPct val="110000"/>
              </a:lnSpc>
            </a:pPr>
            <a:r>
              <a:rPr lang="en-US" sz="2134" b="1" dirty="0" smtClean="0"/>
              <a:t>For this course this last point is very important</a:t>
            </a:r>
          </a:p>
          <a:p>
            <a:pPr lvl="1">
              <a:lnSpc>
                <a:spcPct val="110000"/>
              </a:lnSpc>
            </a:pPr>
            <a:r>
              <a:rPr lang="en-US" sz="1600" dirty="0" smtClean="0"/>
              <a:t>formal verification </a:t>
            </a:r>
            <a:r>
              <a:rPr lang="en-US" sz="1600" dirty="0" smtClean="0"/>
              <a:t>by proving theorems about purely functional programs in Coq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04005"/>
            <a:ext cx="1232347" cy="1232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710248"/>
            <a:ext cx="1295400" cy="6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Coq proof that append is associative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52167"/>
            <a:ext cx="6553200" cy="1801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38275"/>
            <a:ext cx="5924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117" b="2012"/>
          <a:stretch/>
        </p:blipFill>
        <p:spPr>
          <a:xfrm>
            <a:off x="-1" y="0"/>
            <a:ext cx="9144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94208"/>
            <a:ext cx="3886199" cy="168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800100"/>
            <a:ext cx="8839199" cy="38862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The 4-color theorem</a:t>
            </a:r>
          </a:p>
          <a:p>
            <a:pPr lvl="1"/>
            <a:r>
              <a:rPr lang="en-US" sz="1800" dirty="0" smtClean="0"/>
              <a:t>proved in 1976, simplified in 1996</a:t>
            </a:r>
          </a:p>
          <a:p>
            <a:pPr lvl="1"/>
            <a:r>
              <a:rPr lang="en-US" sz="1800" dirty="0" smtClean="0"/>
              <a:t>proofs rely on a computer</a:t>
            </a:r>
          </a:p>
          <a:p>
            <a:pPr lvl="1"/>
            <a:r>
              <a:rPr lang="en-US" sz="1800" dirty="0" smtClean="0"/>
              <a:t>infeasible </a:t>
            </a:r>
            <a:r>
              <a:rPr lang="en-US" sz="1800" dirty="0"/>
              <a:t>for a human to </a:t>
            </a:r>
            <a:r>
              <a:rPr lang="en-US" sz="1800" dirty="0" smtClean="0"/>
              <a:t>check</a:t>
            </a:r>
          </a:p>
          <a:p>
            <a:pPr lvl="1"/>
            <a:r>
              <a:rPr lang="en-US" sz="1800" dirty="0" smtClean="0"/>
              <a:t>initially not </a:t>
            </a:r>
            <a:r>
              <a:rPr lang="en-US" sz="1800" dirty="0"/>
              <a:t>accepted by all mathematicians</a:t>
            </a:r>
          </a:p>
          <a:p>
            <a:pPr lvl="1"/>
            <a:r>
              <a:rPr lang="en-US" sz="1800" dirty="0" smtClean="0"/>
              <a:t>mechanized in Coq by Georges Gonthier in 2005 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Construction </a:t>
            </a:r>
            <a:r>
              <a:rPr lang="en-US" sz="2000" b="1" dirty="0"/>
              <a:t>of perfectoid spaces</a:t>
            </a:r>
            <a:r>
              <a:rPr lang="en-US" sz="2000" dirty="0"/>
              <a:t> </a:t>
            </a:r>
            <a:r>
              <a:rPr lang="en-US" sz="2000" dirty="0" smtClean="0"/>
              <a:t>(Peter Scholze, Lean community, 2020)</a:t>
            </a:r>
          </a:p>
          <a:p>
            <a:pPr lvl="1"/>
            <a:r>
              <a:rPr lang="en-US" sz="1800" dirty="0"/>
              <a:t>Mathlib math library for Lean has over 100,000 theorems, over 1,000,000 lines of code, and an active community including many mathematicians (e.g. Terence </a:t>
            </a:r>
            <a:r>
              <a:rPr lang="en-US" sz="1800" dirty="0" smtClean="0"/>
              <a:t>Tao)</a:t>
            </a:r>
          </a:p>
          <a:p>
            <a:r>
              <a:rPr lang="en-US" sz="2000" b="1" dirty="0" smtClean="0"/>
              <a:t>AlphaProof: Google DeepMind AI achieves silver medalist level in IMO (2024)</a:t>
            </a:r>
          </a:p>
          <a:p>
            <a:pPr lvl="1"/>
            <a:r>
              <a:rPr lang="en-US" sz="1800" dirty="0" smtClean="0"/>
              <a:t>Key ingredient: the Lean proof assistant checks each step of the AI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2476500"/>
            <a:ext cx="226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" t="14422" r="1" b="161"/>
          <a:stretch/>
        </p:blipFill>
        <p:spPr>
          <a:xfrm>
            <a:off x="2895600" y="4578296"/>
            <a:ext cx="3382384" cy="11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800" b="1" dirty="0" smtClean="0"/>
              <a:t>Formalizing simple imperative language </a:t>
            </a:r>
            <a:endParaRPr lang="en-US" sz="3800" b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26" y="1111363"/>
            <a:ext cx="3431174" cy="4260737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76300"/>
            <a:ext cx="3696917" cy="47659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51368</TotalTime>
  <Words>2228</Words>
  <Application>Microsoft Office PowerPoint</Application>
  <PresentationFormat>On-screen Show (16:10)</PresentationFormat>
  <Paragraphs>303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Optima</vt:lpstr>
      <vt:lpstr>Office Theme</vt:lpstr>
      <vt:lpstr>Proofs are Programs Winter 2024-25 @ Ruhr Uni Bochum</vt:lpstr>
      <vt:lpstr>This course in a nutshell</vt:lpstr>
      <vt:lpstr>The Coq proof assistant</vt:lpstr>
      <vt:lpstr>Functional programming</vt:lpstr>
      <vt:lpstr>Functional Programming in practice</vt:lpstr>
      <vt:lpstr>Coq proof that append is associative</vt:lpstr>
      <vt:lpstr>PowerPoint Presentation</vt:lpstr>
      <vt:lpstr>Machine-checked proofs of math theorems</vt:lpstr>
      <vt:lpstr>Formalizing simple imperative language </vt:lpstr>
      <vt:lpstr>PowerPoint Presentation</vt:lpstr>
      <vt:lpstr>Secure information flow</vt:lpstr>
      <vt:lpstr>In this course you will learn ...</vt:lpstr>
      <vt:lpstr>This course is very hands on</vt:lpstr>
      <vt:lpstr>Lecture logistics</vt:lpstr>
      <vt:lpstr>Exercises</vt:lpstr>
      <vt:lpstr>Tutorials: Q&amp;A about the exercise sheets</vt:lpstr>
      <vt:lpstr>Exams</vt:lpstr>
      <vt:lpstr>Credit and grade</vt:lpstr>
      <vt:lpstr>Follow up course next semester Foundations of Programming Languages, Verification, and Security</vt:lpstr>
      <vt:lpstr>Foundations of ...</vt:lpstr>
      <vt:lpstr>Backup Slides</vt:lpstr>
      <vt:lpstr>Logics and proofs</vt:lpstr>
      <vt:lpstr>The story of logics is quite fascinating</vt:lpstr>
      <vt:lpstr>Logics and computer science</vt:lpstr>
      <vt:lpstr>Logics and proofs</vt:lpstr>
      <vt:lpstr>Verifying realistic imperative programs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2401</cp:revision>
  <dcterms:created xsi:type="dcterms:W3CDTF">2016-12-13T09:19:39Z</dcterms:created>
  <dcterms:modified xsi:type="dcterms:W3CDTF">2024-10-12T15:05:08Z</dcterms:modified>
</cp:coreProperties>
</file>